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587" r:id="rId3"/>
    <p:sldId id="344" r:id="rId4"/>
    <p:sldId id="826" r:id="rId5"/>
    <p:sldId id="338" r:id="rId6"/>
    <p:sldId id="340" r:id="rId7"/>
    <p:sldId id="827" r:id="rId8"/>
    <p:sldId id="481" r:id="rId9"/>
    <p:sldId id="828" r:id="rId10"/>
    <p:sldId id="829" r:id="rId11"/>
    <p:sldId id="346" r:id="rId12"/>
    <p:sldId id="423" r:id="rId13"/>
    <p:sldId id="348" r:id="rId14"/>
    <p:sldId id="459" r:id="rId15"/>
    <p:sldId id="457" r:id="rId16"/>
    <p:sldId id="512" r:id="rId17"/>
    <p:sldId id="576" r:id="rId18"/>
    <p:sldId id="355" r:id="rId19"/>
    <p:sldId id="589" r:id="rId20"/>
    <p:sldId id="577" r:id="rId21"/>
    <p:sldId id="460" r:id="rId22"/>
    <p:sldId id="590" r:id="rId23"/>
    <p:sldId id="464" r:id="rId24"/>
    <p:sldId id="559" r:id="rId25"/>
    <p:sldId id="465" r:id="rId26"/>
    <p:sldId id="528" r:id="rId27"/>
    <p:sldId id="530" r:id="rId28"/>
    <p:sldId id="356" r:id="rId29"/>
    <p:sldId id="529" r:id="rId30"/>
    <p:sldId id="591" r:id="rId31"/>
    <p:sldId id="467" r:id="rId32"/>
    <p:sldId id="468" r:id="rId33"/>
    <p:sldId id="470" r:id="rId34"/>
    <p:sldId id="462" r:id="rId35"/>
    <p:sldId id="357" r:id="rId36"/>
    <p:sldId id="552" r:id="rId37"/>
    <p:sldId id="553" r:id="rId38"/>
    <p:sldId id="474" r:id="rId39"/>
    <p:sldId id="477" r:id="rId40"/>
    <p:sldId id="479" r:id="rId41"/>
    <p:sldId id="480" r:id="rId42"/>
    <p:sldId id="476" r:id="rId43"/>
    <p:sldId id="592" r:id="rId44"/>
    <p:sldId id="593" r:id="rId45"/>
    <p:sldId id="483" r:id="rId46"/>
    <p:sldId id="561" r:id="rId47"/>
    <p:sldId id="562" r:id="rId48"/>
    <p:sldId id="533" r:id="rId49"/>
    <p:sldId id="534" r:id="rId50"/>
    <p:sldId id="581" r:id="rId51"/>
    <p:sldId id="536" r:id="rId52"/>
    <p:sldId id="582" r:id="rId53"/>
    <p:sldId id="488" r:id="rId54"/>
    <p:sldId id="594" r:id="rId55"/>
    <p:sldId id="493" r:id="rId56"/>
    <p:sldId id="489" r:id="rId57"/>
    <p:sldId id="263" r:id="rId58"/>
    <p:sldId id="262" r:id="rId59"/>
    <p:sldId id="825" r:id="rId60"/>
    <p:sldId id="490" r:id="rId61"/>
    <p:sldId id="491" r:id="rId62"/>
    <p:sldId id="492" r:id="rId63"/>
    <p:sldId id="494" r:id="rId64"/>
    <p:sldId id="495" r:id="rId65"/>
    <p:sldId id="500" r:id="rId66"/>
    <p:sldId id="566" r:id="rId67"/>
    <p:sldId id="568" r:id="rId68"/>
    <p:sldId id="571" r:id="rId69"/>
    <p:sldId id="569" r:id="rId70"/>
    <p:sldId id="570" r:id="rId71"/>
    <p:sldId id="516" r:id="rId72"/>
    <p:sldId id="567" r:id="rId73"/>
    <p:sldId id="517" r:id="rId74"/>
    <p:sldId id="513" r:id="rId75"/>
    <p:sldId id="514" r:id="rId76"/>
    <p:sldId id="555" r:id="rId77"/>
    <p:sldId id="502" r:id="rId78"/>
    <p:sldId id="503" r:id="rId79"/>
    <p:sldId id="518" r:id="rId80"/>
    <p:sldId id="505" r:id="rId81"/>
    <p:sldId id="521" r:id="rId82"/>
    <p:sldId id="523" r:id="rId83"/>
    <p:sldId id="506" r:id="rId84"/>
    <p:sldId id="264" r:id="rId85"/>
    <p:sldId id="265" r:id="rId86"/>
    <p:sldId id="574" r:id="rId87"/>
    <p:sldId id="575" r:id="rId88"/>
    <p:sldId id="579" r:id="rId89"/>
    <p:sldId id="578" r:id="rId90"/>
    <p:sldId id="554" r:id="rId91"/>
    <p:sldId id="527" r:id="rId9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66" autoAdjust="0"/>
    <p:restoredTop sz="97037" autoAdjust="0"/>
  </p:normalViewPr>
  <p:slideViewPr>
    <p:cSldViewPr>
      <p:cViewPr varScale="1">
        <p:scale>
          <a:sx n="58" d="100"/>
          <a:sy n="58" d="100"/>
        </p:scale>
        <p:origin x="312"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xlsm"/></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hPercent val="60"/>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7.9012345679012302E-2"/>
          <c:y val="3.5175879396984903E-2"/>
          <c:w val="0.69876543209876496"/>
          <c:h val="0.82914572864321601"/>
        </c:manualLayout>
      </c:layout>
      <c:bar3DChart>
        <c:barDir val="col"/>
        <c:grouping val="clustered"/>
        <c:varyColors val="0"/>
        <c:ser>
          <c:idx val="0"/>
          <c:order val="0"/>
          <c:tx>
            <c:strRef>
              <c:f>Sheet1!$A$2</c:f>
              <c:strCache>
                <c:ptCount val="1"/>
                <c:pt idx="0">
                  <c:v>Unstructured</c:v>
                </c:pt>
              </c:strCache>
            </c:strRef>
          </c:tx>
          <c:spPr>
            <a:solidFill>
              <a:srgbClr val="139CB7"/>
            </a:solidFill>
            <a:ln w="11669">
              <a:solidFill>
                <a:srgbClr val="000000"/>
              </a:solidFill>
              <a:prstDash val="solid"/>
            </a:ln>
          </c:spPr>
          <c:invertIfNegative val="0"/>
          <c:cat>
            <c:strRef>
              <c:f>Sheet1!$B$1:$C$1</c:f>
              <c:strCache>
                <c:ptCount val="2"/>
                <c:pt idx="0">
                  <c:v>Data volume</c:v>
                </c:pt>
                <c:pt idx="1">
                  <c:v>Market Cap</c:v>
                </c:pt>
              </c:strCache>
            </c:strRef>
          </c:cat>
          <c:val>
            <c:numRef>
              <c:f>Sheet1!$B$2:$C$2</c:f>
              <c:numCache>
                <c:formatCode>General</c:formatCode>
                <c:ptCount val="2"/>
                <c:pt idx="0">
                  <c:v>80</c:v>
                </c:pt>
                <c:pt idx="1">
                  <c:v>3</c:v>
                </c:pt>
              </c:numCache>
            </c:numRef>
          </c:val>
          <c:extLst>
            <c:ext xmlns:c16="http://schemas.microsoft.com/office/drawing/2014/chart" uri="{C3380CC4-5D6E-409C-BE32-E72D297353CC}">
              <c16:uniqueId val="{00000000-0C8C-F445-A9D2-CB702CCD6C4E}"/>
            </c:ext>
          </c:extLst>
        </c:ser>
        <c:ser>
          <c:idx val="1"/>
          <c:order val="1"/>
          <c:tx>
            <c:strRef>
              <c:f>Sheet1!$A$3</c:f>
              <c:strCache>
                <c:ptCount val="1"/>
                <c:pt idx="0">
                  <c:v>Structured</c:v>
                </c:pt>
              </c:strCache>
            </c:strRef>
          </c:tx>
          <c:spPr>
            <a:solidFill>
              <a:srgbClr val="233337"/>
            </a:solidFill>
            <a:ln w="11669">
              <a:solidFill>
                <a:srgbClr val="000000"/>
              </a:solidFill>
              <a:prstDash val="solid"/>
            </a:ln>
          </c:spPr>
          <c:invertIfNegative val="0"/>
          <c:cat>
            <c:strRef>
              <c:f>Sheet1!$B$1:$C$1</c:f>
              <c:strCache>
                <c:ptCount val="2"/>
                <c:pt idx="0">
                  <c:v>Data volume</c:v>
                </c:pt>
                <c:pt idx="1">
                  <c:v>Market Cap</c:v>
                </c:pt>
              </c:strCache>
            </c:strRef>
          </c:cat>
          <c:val>
            <c:numRef>
              <c:f>Sheet1!$B$3:$C$3</c:f>
              <c:numCache>
                <c:formatCode>General</c:formatCode>
                <c:ptCount val="2"/>
                <c:pt idx="0">
                  <c:v>20</c:v>
                </c:pt>
                <c:pt idx="1">
                  <c:v>100</c:v>
                </c:pt>
              </c:numCache>
            </c:numRef>
          </c:val>
          <c:extLst>
            <c:ext xmlns:c16="http://schemas.microsoft.com/office/drawing/2014/chart" uri="{C3380CC4-5D6E-409C-BE32-E72D297353CC}">
              <c16:uniqueId val="{00000001-0C8C-F445-A9D2-CB702CCD6C4E}"/>
            </c:ext>
          </c:extLst>
        </c:ser>
        <c:dLbls>
          <c:showLegendKey val="0"/>
          <c:showVal val="0"/>
          <c:showCatName val="0"/>
          <c:showSerName val="0"/>
          <c:showPercent val="0"/>
          <c:showBubbleSize val="0"/>
        </c:dLbls>
        <c:gapWidth val="150"/>
        <c:gapDepth val="0"/>
        <c:shape val="box"/>
        <c:axId val="2114377320"/>
        <c:axId val="2114380728"/>
        <c:axId val="0"/>
      </c:bar3DChart>
      <c:catAx>
        <c:axId val="2114377320"/>
        <c:scaling>
          <c:orientation val="minMax"/>
        </c:scaling>
        <c:delete val="0"/>
        <c:axPos val="b"/>
        <c:numFmt formatCode="General" sourceLinked="1"/>
        <c:majorTickMark val="out"/>
        <c:minorTickMark val="none"/>
        <c:tickLblPos val="low"/>
        <c:spPr>
          <a:ln w="2918">
            <a:solidFill>
              <a:srgbClr val="000000"/>
            </a:solidFill>
            <a:prstDash val="solid"/>
          </a:ln>
        </c:spPr>
        <c:txPr>
          <a:bodyPr rot="0" vert="horz"/>
          <a:lstStyle/>
          <a:p>
            <a:pPr>
              <a:defRPr sz="1400" b="1" i="0" u="none" strike="noStrike" baseline="0">
                <a:solidFill>
                  <a:srgbClr val="000000"/>
                </a:solidFill>
                <a:latin typeface="Tahoma"/>
                <a:ea typeface="Tahoma"/>
                <a:cs typeface="Tahoma"/>
              </a:defRPr>
            </a:pPr>
            <a:endParaRPr lang="zh-CN"/>
          </a:p>
        </c:txPr>
        <c:crossAx val="2114380728"/>
        <c:crosses val="autoZero"/>
        <c:auto val="1"/>
        <c:lblAlgn val="ctr"/>
        <c:lblOffset val="100"/>
        <c:tickLblSkip val="1"/>
        <c:tickMarkSkip val="1"/>
        <c:noMultiLvlLbl val="0"/>
      </c:catAx>
      <c:valAx>
        <c:axId val="2114380728"/>
        <c:scaling>
          <c:orientation val="minMax"/>
          <c:max val="250"/>
        </c:scaling>
        <c:delete val="0"/>
        <c:axPos val="l"/>
        <c:majorGridlines>
          <c:spPr>
            <a:ln w="2918">
              <a:solidFill>
                <a:srgbClr val="000000"/>
              </a:solidFill>
              <a:prstDash val="solid"/>
            </a:ln>
          </c:spPr>
        </c:majorGridlines>
        <c:numFmt formatCode="General" sourceLinked="1"/>
        <c:majorTickMark val="out"/>
        <c:minorTickMark val="none"/>
        <c:tickLblPos val="nextTo"/>
        <c:spPr>
          <a:ln w="2918">
            <a:solidFill>
              <a:srgbClr val="000000"/>
            </a:solidFill>
            <a:prstDash val="solid"/>
          </a:ln>
        </c:spPr>
        <c:txPr>
          <a:bodyPr rot="0" vert="horz"/>
          <a:lstStyle/>
          <a:p>
            <a:pPr>
              <a:defRPr sz="1400" b="1" i="0" u="none" strike="noStrike" baseline="0">
                <a:solidFill>
                  <a:srgbClr val="000000"/>
                </a:solidFill>
                <a:latin typeface="Tahoma"/>
                <a:ea typeface="Tahoma"/>
                <a:cs typeface="Tahoma"/>
              </a:defRPr>
            </a:pPr>
            <a:endParaRPr lang="zh-CN"/>
          </a:p>
        </c:txPr>
        <c:crossAx val="2114377320"/>
        <c:crosses val="autoZero"/>
        <c:crossBetween val="between"/>
        <c:majorUnit val="50"/>
      </c:valAx>
      <c:spPr>
        <a:noFill/>
        <a:ln w="25398">
          <a:noFill/>
        </a:ln>
      </c:spPr>
    </c:plotArea>
    <c:legend>
      <c:legendPos val="r"/>
      <c:layout>
        <c:manualLayout>
          <c:xMode val="edge"/>
          <c:yMode val="edge"/>
          <c:x val="0.79753089638629604"/>
          <c:y val="0.43216075554658201"/>
          <c:w val="0.192592558794389"/>
          <c:h val="0.13567848890683601"/>
        </c:manualLayout>
      </c:layout>
      <c:overlay val="0"/>
      <c:spPr>
        <a:noFill/>
        <a:ln w="2918">
          <a:solidFill>
            <a:srgbClr val="000000"/>
          </a:solidFill>
          <a:prstDash val="solid"/>
        </a:ln>
      </c:spPr>
      <c:txPr>
        <a:bodyPr/>
        <a:lstStyle/>
        <a:p>
          <a:pPr>
            <a:defRPr sz="1400" b="1" i="0" u="none" strike="noStrike" baseline="0">
              <a:solidFill>
                <a:srgbClr val="000000"/>
              </a:solidFill>
              <a:latin typeface="Tahoma"/>
              <a:ea typeface="Tahoma"/>
              <a:cs typeface="Tahoma"/>
            </a:defRPr>
          </a:pPr>
          <a:endParaRPr lang="zh-CN"/>
        </a:p>
      </c:txPr>
    </c:legend>
    <c:plotVisOnly val="1"/>
    <c:dispBlanksAs val="gap"/>
    <c:showDLblsOverMax val="0"/>
  </c:chart>
  <c:spPr>
    <a:noFill/>
    <a:ln>
      <a:noFill/>
    </a:ln>
  </c:spPr>
  <c:txPr>
    <a:bodyPr/>
    <a:lstStyle/>
    <a:p>
      <a:pPr>
        <a:defRPr sz="850" b="1" i="0" u="none" strike="noStrike" baseline="0">
          <a:solidFill>
            <a:srgbClr val="000000"/>
          </a:solidFill>
          <a:latin typeface="Tahoma"/>
          <a:ea typeface="Tahoma"/>
          <a:cs typeface="Tahoma"/>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hPercent val="60"/>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7.9012345679012302E-2"/>
          <c:y val="3.5175879396984903E-2"/>
          <c:w val="0.69876543209876496"/>
          <c:h val="0.82914572864321601"/>
        </c:manualLayout>
      </c:layout>
      <c:bar3DChart>
        <c:barDir val="col"/>
        <c:grouping val="clustered"/>
        <c:varyColors val="0"/>
        <c:ser>
          <c:idx val="0"/>
          <c:order val="0"/>
          <c:tx>
            <c:strRef>
              <c:f>Sheet1!$A$2</c:f>
              <c:strCache>
                <c:ptCount val="1"/>
                <c:pt idx="0">
                  <c:v>Unstructured</c:v>
                </c:pt>
              </c:strCache>
            </c:strRef>
          </c:tx>
          <c:spPr>
            <a:solidFill>
              <a:srgbClr val="139CB7"/>
            </a:solidFill>
            <a:ln w="11669">
              <a:solidFill>
                <a:srgbClr val="000000"/>
              </a:solidFill>
              <a:prstDash val="solid"/>
            </a:ln>
          </c:spPr>
          <c:invertIfNegative val="0"/>
          <c:cat>
            <c:strRef>
              <c:f>Sheet1!$B$1:$C$1</c:f>
              <c:strCache>
                <c:ptCount val="2"/>
                <c:pt idx="0">
                  <c:v>Data volume</c:v>
                </c:pt>
                <c:pt idx="1">
                  <c:v>Market Cap</c:v>
                </c:pt>
              </c:strCache>
            </c:strRef>
          </c:cat>
          <c:val>
            <c:numRef>
              <c:f>Sheet1!$B$2:$C$2</c:f>
              <c:numCache>
                <c:formatCode>General</c:formatCode>
                <c:ptCount val="2"/>
                <c:pt idx="0">
                  <c:v>180</c:v>
                </c:pt>
                <c:pt idx="1">
                  <c:v>230</c:v>
                </c:pt>
              </c:numCache>
            </c:numRef>
          </c:val>
          <c:extLst>
            <c:ext xmlns:c16="http://schemas.microsoft.com/office/drawing/2014/chart" uri="{C3380CC4-5D6E-409C-BE32-E72D297353CC}">
              <c16:uniqueId val="{00000000-93DA-044B-9C7B-CC29E6EFA8A2}"/>
            </c:ext>
          </c:extLst>
        </c:ser>
        <c:ser>
          <c:idx val="1"/>
          <c:order val="1"/>
          <c:tx>
            <c:strRef>
              <c:f>Sheet1!$A$3</c:f>
              <c:strCache>
                <c:ptCount val="1"/>
                <c:pt idx="0">
                  <c:v>Structured</c:v>
                </c:pt>
              </c:strCache>
            </c:strRef>
          </c:tx>
          <c:spPr>
            <a:solidFill>
              <a:srgbClr val="233337"/>
            </a:solidFill>
            <a:ln w="11669">
              <a:solidFill>
                <a:srgbClr val="000000"/>
              </a:solidFill>
              <a:prstDash val="solid"/>
            </a:ln>
          </c:spPr>
          <c:invertIfNegative val="0"/>
          <c:cat>
            <c:strRef>
              <c:f>Sheet1!$B$1:$C$1</c:f>
              <c:strCache>
                <c:ptCount val="2"/>
                <c:pt idx="0">
                  <c:v>Data volume</c:v>
                </c:pt>
                <c:pt idx="1">
                  <c:v>Market Cap</c:v>
                </c:pt>
              </c:strCache>
            </c:strRef>
          </c:cat>
          <c:val>
            <c:numRef>
              <c:f>Sheet1!$B$3:$C$3</c:f>
              <c:numCache>
                <c:formatCode>General</c:formatCode>
                <c:ptCount val="2"/>
                <c:pt idx="0">
                  <c:v>30</c:v>
                </c:pt>
                <c:pt idx="1">
                  <c:v>160</c:v>
                </c:pt>
              </c:numCache>
            </c:numRef>
          </c:val>
          <c:extLst>
            <c:ext xmlns:c16="http://schemas.microsoft.com/office/drawing/2014/chart" uri="{C3380CC4-5D6E-409C-BE32-E72D297353CC}">
              <c16:uniqueId val="{00000001-93DA-044B-9C7B-CC29E6EFA8A2}"/>
            </c:ext>
          </c:extLst>
        </c:ser>
        <c:dLbls>
          <c:showLegendKey val="0"/>
          <c:showVal val="0"/>
          <c:showCatName val="0"/>
          <c:showSerName val="0"/>
          <c:showPercent val="0"/>
          <c:showBubbleSize val="0"/>
        </c:dLbls>
        <c:gapWidth val="150"/>
        <c:gapDepth val="0"/>
        <c:shape val="box"/>
        <c:axId val="2114462936"/>
        <c:axId val="2114466360"/>
        <c:axId val="0"/>
      </c:bar3DChart>
      <c:catAx>
        <c:axId val="2114462936"/>
        <c:scaling>
          <c:orientation val="minMax"/>
        </c:scaling>
        <c:delete val="0"/>
        <c:axPos val="b"/>
        <c:numFmt formatCode="General" sourceLinked="1"/>
        <c:majorTickMark val="out"/>
        <c:minorTickMark val="none"/>
        <c:tickLblPos val="low"/>
        <c:spPr>
          <a:ln w="2918">
            <a:solidFill>
              <a:srgbClr val="000000"/>
            </a:solidFill>
            <a:prstDash val="solid"/>
          </a:ln>
        </c:spPr>
        <c:txPr>
          <a:bodyPr rot="0" vert="horz"/>
          <a:lstStyle/>
          <a:p>
            <a:pPr>
              <a:defRPr sz="1400" b="1" i="0" u="none" strike="noStrike" baseline="0">
                <a:solidFill>
                  <a:srgbClr val="000000"/>
                </a:solidFill>
                <a:latin typeface="Tahoma"/>
                <a:ea typeface="Tahoma"/>
                <a:cs typeface="Tahoma"/>
              </a:defRPr>
            </a:pPr>
            <a:endParaRPr lang="zh-CN"/>
          </a:p>
        </c:txPr>
        <c:crossAx val="2114466360"/>
        <c:crosses val="autoZero"/>
        <c:auto val="1"/>
        <c:lblAlgn val="ctr"/>
        <c:lblOffset val="100"/>
        <c:tickLblSkip val="1"/>
        <c:tickMarkSkip val="1"/>
        <c:noMultiLvlLbl val="0"/>
      </c:catAx>
      <c:valAx>
        <c:axId val="2114466360"/>
        <c:scaling>
          <c:orientation val="minMax"/>
          <c:max val="250"/>
        </c:scaling>
        <c:delete val="0"/>
        <c:axPos val="l"/>
        <c:majorGridlines>
          <c:spPr>
            <a:ln w="2918">
              <a:solidFill>
                <a:srgbClr val="000000"/>
              </a:solidFill>
              <a:prstDash val="solid"/>
            </a:ln>
          </c:spPr>
        </c:majorGridlines>
        <c:numFmt formatCode="General" sourceLinked="1"/>
        <c:majorTickMark val="out"/>
        <c:minorTickMark val="none"/>
        <c:tickLblPos val="nextTo"/>
        <c:spPr>
          <a:ln w="2918">
            <a:solidFill>
              <a:srgbClr val="000000"/>
            </a:solidFill>
            <a:prstDash val="solid"/>
          </a:ln>
        </c:spPr>
        <c:txPr>
          <a:bodyPr rot="0" vert="horz"/>
          <a:lstStyle/>
          <a:p>
            <a:pPr>
              <a:defRPr sz="1400" b="1" i="0" u="none" strike="noStrike" baseline="0">
                <a:solidFill>
                  <a:srgbClr val="000000"/>
                </a:solidFill>
                <a:latin typeface="Tahoma"/>
                <a:ea typeface="Tahoma"/>
                <a:cs typeface="Tahoma"/>
              </a:defRPr>
            </a:pPr>
            <a:endParaRPr lang="zh-CN"/>
          </a:p>
        </c:txPr>
        <c:crossAx val="2114462936"/>
        <c:crosses val="autoZero"/>
        <c:crossBetween val="between"/>
        <c:majorUnit val="50"/>
      </c:valAx>
      <c:spPr>
        <a:noFill/>
        <a:ln w="25398">
          <a:noFill/>
        </a:ln>
      </c:spPr>
    </c:plotArea>
    <c:legend>
      <c:legendPos val="r"/>
      <c:layout>
        <c:manualLayout>
          <c:xMode val="edge"/>
          <c:yMode val="edge"/>
          <c:x val="0.79753089638629604"/>
          <c:y val="0.43216075554658201"/>
          <c:w val="0.192592558794389"/>
          <c:h val="0.13567848890683601"/>
        </c:manualLayout>
      </c:layout>
      <c:overlay val="0"/>
      <c:spPr>
        <a:noFill/>
        <a:ln w="2918">
          <a:solidFill>
            <a:srgbClr val="000000"/>
          </a:solidFill>
          <a:prstDash val="solid"/>
        </a:ln>
      </c:spPr>
      <c:txPr>
        <a:bodyPr/>
        <a:lstStyle/>
        <a:p>
          <a:pPr>
            <a:defRPr sz="1400" b="1" i="0" u="none" strike="noStrike" baseline="0">
              <a:solidFill>
                <a:srgbClr val="000000"/>
              </a:solidFill>
              <a:latin typeface="Tahoma"/>
              <a:ea typeface="Tahoma"/>
              <a:cs typeface="Tahoma"/>
            </a:defRPr>
          </a:pPr>
          <a:endParaRPr lang="zh-CN"/>
        </a:p>
      </c:txPr>
    </c:legend>
    <c:plotVisOnly val="1"/>
    <c:dispBlanksAs val="gap"/>
    <c:showDLblsOverMax val="0"/>
  </c:chart>
  <c:spPr>
    <a:noFill/>
    <a:ln>
      <a:noFill/>
    </a:ln>
  </c:spPr>
  <c:txPr>
    <a:bodyPr/>
    <a:lstStyle/>
    <a:p>
      <a:pPr>
        <a:defRPr sz="850" b="1" i="0" u="none" strike="noStrike" baseline="0">
          <a:solidFill>
            <a:srgbClr val="000000"/>
          </a:solidFill>
          <a:latin typeface="Tahoma"/>
          <a:ea typeface="Tahoma"/>
          <a:cs typeface="Tahoma"/>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B4130D-CD24-44C1-AAF2-393468DA25A0}" type="datetimeFigureOut">
              <a:rPr lang="zh-CN" altLang="en-US" smtClean="0"/>
              <a:pPr/>
              <a:t>2023/2/13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1ABB7E-4844-42B2-9986-5452FFAA15F8}" type="slidenum">
              <a:rPr lang="zh-CN" altLang="en-US" smtClean="0"/>
              <a:pPr/>
              <a:t>‹#›</a:t>
            </a:fld>
            <a:endParaRPr lang="zh-CN" altLang="en-US"/>
          </a:p>
        </p:txBody>
      </p:sp>
    </p:spTree>
    <p:extLst>
      <p:ext uri="{BB962C8B-B14F-4D97-AF65-F5344CB8AC3E}">
        <p14:creationId xmlns:p14="http://schemas.microsoft.com/office/powerpoint/2010/main" val="2339900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surprise of many, the</a:t>
            </a:r>
            <a:r>
              <a:rPr lang="en-US" baseline="0" dirty="0"/>
              <a:t> search box has become the preferred method of information access.</a:t>
            </a:r>
          </a:p>
          <a:p>
            <a:r>
              <a:rPr lang="en-US" baseline="0" dirty="0"/>
              <a:t>Customers ask: Why can’t I search my database in the same way?</a:t>
            </a:r>
            <a:endParaRPr lang="en-US" dirty="0"/>
          </a:p>
        </p:txBody>
      </p:sp>
      <p:sp>
        <p:nvSpPr>
          <p:cNvPr id="4" name="Slide Number Placeholder 3"/>
          <p:cNvSpPr>
            <a:spLocks noGrp="1"/>
          </p:cNvSpPr>
          <p:nvPr>
            <p:ph type="sldNum" sz="quarter" idx="10"/>
          </p:nvPr>
        </p:nvSpPr>
        <p:spPr/>
        <p:txBody>
          <a:bodyPr/>
          <a:lstStyle/>
          <a:p>
            <a:fld id="{4CA64ED6-6AC7-0648-9B49-C01E4E7584FA}" type="slidenum">
              <a:rPr lang="en-US" smtClean="0"/>
              <a:pPr/>
              <a:t>6</a:t>
            </a:fld>
            <a:endParaRPr lang="en-US"/>
          </a:p>
        </p:txBody>
      </p:sp>
    </p:spTree>
    <p:extLst>
      <p:ext uri="{BB962C8B-B14F-4D97-AF65-F5344CB8AC3E}">
        <p14:creationId xmlns:p14="http://schemas.microsoft.com/office/powerpoint/2010/main" val="382665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F9EBCE95-FB7C-493D-A03B-AF73ACCA9F6D}" type="slidenum">
              <a:rPr lang="en-US"/>
              <a:pPr/>
              <a:t>14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92912E36-FE0E-1B43-B7CC-AAE24DDE971C}" type="slidenum">
              <a:rPr lang="en-US" sz="1200"/>
              <a:pPr eaLnBrk="1" hangingPunct="1"/>
              <a:t>28</a:t>
            </a:fld>
            <a:endParaRPr lang="en-US" sz="1200"/>
          </a:p>
        </p:txBody>
      </p:sp>
      <p:sp>
        <p:nvSpPr>
          <p:cNvPr id="29699" name="Rectangle 2"/>
          <p:cNvSpPr>
            <a:spLocks noGrp="1" noRot="1" noChangeAspect="1" noChangeArrowheads="1" noTextEdit="1"/>
          </p:cNvSpPr>
          <p:nvPr>
            <p:ph type="sldImg"/>
          </p:nvPr>
        </p:nvSpPr>
        <p:spPr>
          <a:xfrm>
            <a:off x="1258888" y="720725"/>
            <a:ext cx="4800600" cy="3600450"/>
          </a:xfrm>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lIns="90223" tIns="45112" rIns="90223" bIns="45112"/>
          <a:lstStyle/>
          <a:p>
            <a:endParaRPr lang="en-US" sz="1700">
              <a:ea typeface="ＭＳ Ｐゴシック" charset="0"/>
              <a:cs typeface="ＭＳ Ｐゴシック" charset="0"/>
            </a:endParaRPr>
          </a:p>
        </p:txBody>
      </p:sp>
    </p:spTree>
    <p:extLst>
      <p:ext uri="{BB962C8B-B14F-4D97-AF65-F5344CB8AC3E}">
        <p14:creationId xmlns:p14="http://schemas.microsoft.com/office/powerpoint/2010/main" val="3088007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35879619" indent="-35447153" eaLnBrk="0" hangingPunct="0">
              <a:defRPr sz="2300">
                <a:solidFill>
                  <a:schemeClr val="tx1"/>
                </a:solidFill>
                <a:latin typeface="Lucida Sans" charset="0"/>
                <a:ea typeface="Arial Unicode MS" charset="0"/>
                <a:cs typeface="Arial Unicode MS" charset="0"/>
              </a:defRPr>
            </a:lvl2pPr>
            <a:lvl3pPr eaLnBrk="0" hangingPunct="0">
              <a:defRPr sz="2300">
                <a:solidFill>
                  <a:schemeClr val="tx1"/>
                </a:solidFill>
                <a:latin typeface="Lucida Sans" charset="0"/>
                <a:ea typeface="Arial Unicode MS" charset="0"/>
                <a:cs typeface="Arial Unicode MS" charset="0"/>
              </a:defRPr>
            </a:lvl3pPr>
            <a:lvl4pPr eaLnBrk="0" hangingPunct="0">
              <a:defRPr sz="2300">
                <a:solidFill>
                  <a:schemeClr val="tx1"/>
                </a:solidFill>
                <a:latin typeface="Lucida Sans" charset="0"/>
                <a:ea typeface="Arial Unicode MS" charset="0"/>
                <a:cs typeface="Arial Unicode MS" charset="0"/>
              </a:defRPr>
            </a:lvl4pPr>
            <a:lvl5pPr eaLnBrk="0" hangingPunct="0">
              <a:defRPr sz="2300">
                <a:solidFill>
                  <a:schemeClr val="tx1"/>
                </a:solidFill>
                <a:latin typeface="Lucida Sans" charset="0"/>
                <a:ea typeface="Arial Unicode MS" charset="0"/>
                <a:cs typeface="Arial Unicode MS" charset="0"/>
              </a:defRPr>
            </a:lvl5pPr>
            <a:lvl6pPr marL="432465"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864931"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1297396"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1729862"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92912E36-FE0E-1B43-B7CC-AAE24DDE971C}" type="slidenum">
              <a:rPr lang="en-US" sz="1100"/>
              <a:pPr eaLnBrk="1" hangingPunct="1"/>
              <a:t>87</a:t>
            </a:fld>
            <a:endParaRPr lang="en-US" sz="1100" dirty="0"/>
          </a:p>
        </p:txBody>
      </p:sp>
      <p:sp>
        <p:nvSpPr>
          <p:cNvPr id="29699" name="Rectangle 2"/>
          <p:cNvSpPr>
            <a:spLocks noGrp="1" noRot="1" noChangeAspect="1" noChangeArrowheads="1" noTextEdit="1"/>
          </p:cNvSpPr>
          <p:nvPr>
            <p:ph type="sldImg"/>
          </p:nvPr>
        </p:nvSpPr>
        <p:spPr>
          <a:xfrm>
            <a:off x="1144588" y="685800"/>
            <a:ext cx="4570412" cy="3429000"/>
          </a:xfrm>
          <a:ln/>
        </p:spPr>
      </p:sp>
      <p:sp>
        <p:nvSpPr>
          <p:cNvPr id="297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85342" tIns="42671" rIns="85342" bIns="42671"/>
          <a:lstStyle/>
          <a:p>
            <a:endParaRPr lang="en-US" sz="1600" dirty="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TextBox 6"/>
          <p:cNvSpPr txBox="1"/>
          <p:nvPr userDrawn="1"/>
        </p:nvSpPr>
        <p:spPr>
          <a:xfrm>
            <a:off x="-12700" y="6551613"/>
            <a:ext cx="9144000" cy="287337"/>
          </a:xfrm>
          <a:prstGeom prst="rect">
            <a:avLst/>
          </a:prstGeom>
        </p:spPr>
        <p:style>
          <a:lnRef idx="1">
            <a:schemeClr val="accent5"/>
          </a:lnRef>
          <a:fillRef idx="3">
            <a:schemeClr val="accent5"/>
          </a:fillRef>
          <a:effectRef idx="2">
            <a:schemeClr val="accent5"/>
          </a:effectRef>
          <a:fontRef idx="minor">
            <a:schemeClr val="lt1"/>
          </a:fontRef>
        </p:style>
        <p:txBody>
          <a:bodyPr wrap="none" anchor="ctr">
            <a:normAutofit/>
          </a:bodyPr>
          <a:lstStyle/>
          <a:p>
            <a:pPr eaLnBrk="1" fontAlgn="auto" hangingPunct="1">
              <a:spcAft>
                <a:spcPts val="0"/>
              </a:spcAft>
              <a:defRPr/>
            </a:pPr>
            <a:r>
              <a:rPr lang="en-US" altLang="zh-CN" sz="1200" dirty="0">
                <a:solidFill>
                  <a:schemeClr val="bg1"/>
                </a:solidFill>
              </a:rPr>
              <a:t>     </a:t>
            </a:r>
            <a:r>
              <a:rPr lang="zh-CN" altLang="en-US" sz="1200" dirty="0">
                <a:solidFill>
                  <a:schemeClr val="bg1"/>
                </a:solidFill>
              </a:rPr>
              <a:t>搜索技术概论</a:t>
            </a:r>
            <a:r>
              <a:rPr lang="en-US" altLang="zh-CN" sz="1200" dirty="0">
                <a:solidFill>
                  <a:schemeClr val="bg1"/>
                </a:solidFill>
              </a:rPr>
              <a:t>	</a:t>
            </a:r>
            <a:r>
              <a:rPr lang="zh-CN" altLang="en-US" sz="1200" dirty="0">
                <a:solidFill>
                  <a:schemeClr val="bg1"/>
                </a:solidFill>
              </a:rPr>
              <a:t> </a:t>
            </a:r>
            <a:r>
              <a:rPr lang="en-US" altLang="zh-CN" sz="1200" dirty="0">
                <a:solidFill>
                  <a:schemeClr val="bg1"/>
                </a:solidFill>
              </a:rPr>
              <a:t>                                                                                                                                                  </a:t>
            </a:r>
            <a:r>
              <a:rPr lang="zh-CN" altLang="en-US" sz="1200" dirty="0">
                <a:solidFill>
                  <a:schemeClr val="bg1"/>
                </a:solidFill>
              </a:rPr>
              <a:t>计算机科学与技术学院</a:t>
            </a:r>
          </a:p>
        </p:txBody>
      </p:sp>
      <p:sp>
        <p:nvSpPr>
          <p:cNvPr id="3" name="灯片编号占位符 5"/>
          <p:cNvSpPr txBox="1">
            <a:spLocks/>
          </p:cNvSpPr>
          <p:nvPr userDrawn="1"/>
        </p:nvSpPr>
        <p:spPr>
          <a:xfrm>
            <a:off x="6759575" y="6508750"/>
            <a:ext cx="2133600" cy="365125"/>
          </a:xfrm>
          <a:prstGeom prst="rect">
            <a:avLst/>
          </a:prstGeom>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defRPr/>
            </a:pPr>
            <a:fld id="{858447F6-A230-41B6-AEDA-87F3496B640C}" type="slidenum">
              <a:rPr lang="zh-CN" altLang="en-US" sz="1200" smtClean="0">
                <a:solidFill>
                  <a:schemeClr val="bg1"/>
                </a:solidFill>
              </a:rPr>
              <a:pPr algn="r" eaLnBrk="1" hangingPunct="1">
                <a:defRPr/>
              </a:pPr>
              <a:t>‹#›</a:t>
            </a:fld>
            <a:endParaRPr lang="zh-CN" altLang="en-US" sz="1200">
              <a:solidFill>
                <a:schemeClr val="bg1"/>
              </a:solidFill>
            </a:endParaRPr>
          </a:p>
        </p:txBody>
      </p:sp>
      <p:sp>
        <p:nvSpPr>
          <p:cNvPr id="4" name="日期占位符 3"/>
          <p:cNvSpPr>
            <a:spLocks noGrp="1"/>
          </p:cNvSpPr>
          <p:nvPr>
            <p:ph type="dt" sz="half" idx="10"/>
          </p:nvPr>
        </p:nvSpPr>
        <p:spPr/>
        <p:txBody>
          <a:bodyPr/>
          <a:lstStyle>
            <a:lvl1pPr>
              <a:defRPr/>
            </a:lvl1pPr>
          </a:lstStyle>
          <a:p>
            <a:pPr>
              <a:defRPr/>
            </a:pPr>
            <a:fld id="{6D37BE3C-C139-4EE3-BFED-7699FEA6C045}" type="datetimeFigureOut">
              <a:rPr lang="zh-CN" altLang="en-US"/>
              <a:pPr>
                <a:defRPr/>
              </a:pPr>
              <a:t>2023/2/13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C96390C-3393-47B7-970C-98E71289F4FA}" type="slidenum">
              <a:rPr lang="zh-CN" altLang="en-US"/>
              <a:pPr>
                <a:defRPr/>
              </a:pPr>
              <a:t>‹#›</a:t>
            </a:fld>
            <a:endParaRPr lang="zh-CN" altLang="en-US"/>
          </a:p>
        </p:txBody>
      </p:sp>
    </p:spTree>
    <p:extLst>
      <p:ext uri="{BB962C8B-B14F-4D97-AF65-F5344CB8AC3E}">
        <p14:creationId xmlns:p14="http://schemas.microsoft.com/office/powerpoint/2010/main" val="603843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2023/2/13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2023/2/13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2023/2/13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2023/2/13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4.gif"/><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wmf"/><Relationship Id="rId11" Type="http://schemas.openxmlformats.org/officeDocument/2006/relationships/image" Target="../media/image12.gif"/><Relationship Id="rId5" Type="http://schemas.openxmlformats.org/officeDocument/2006/relationships/image" Target="../media/image6.gif"/><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baike.baidu.com/view/989420.htm" TargetMode="External"/><Relationship Id="rId3" Type="http://schemas.openxmlformats.org/officeDocument/2006/relationships/hyperlink" Target="http://baike.baidu.com/view/117922.htm" TargetMode="External"/><Relationship Id="rId7" Type="http://schemas.openxmlformats.org/officeDocument/2006/relationships/hyperlink" Target="http://baike.baidu.com/view/46944.htm" TargetMode="External"/><Relationship Id="rId2" Type="http://schemas.openxmlformats.org/officeDocument/2006/relationships/hyperlink" Target="http://baike.baidu.com/subview/53607/5078350.htm" TargetMode="External"/><Relationship Id="rId1" Type="http://schemas.openxmlformats.org/officeDocument/2006/relationships/slideLayout" Target="../slideLayouts/slideLayout2.xml"/><Relationship Id="rId6" Type="http://schemas.openxmlformats.org/officeDocument/2006/relationships/hyperlink" Target="http://baike.baidu.com/view/1527.htm" TargetMode="External"/><Relationship Id="rId5" Type="http://schemas.openxmlformats.org/officeDocument/2006/relationships/hyperlink" Target="http://baike.baidu.com/view/6825.htm" TargetMode="External"/><Relationship Id="rId10" Type="http://schemas.openxmlformats.org/officeDocument/2006/relationships/hyperlink" Target="http://baike.baidu.com/view/25302.htm" TargetMode="External"/><Relationship Id="rId4" Type="http://schemas.openxmlformats.org/officeDocument/2006/relationships/hyperlink" Target="http://baike.baidu.com/view/178184.htm" TargetMode="External"/><Relationship Id="rId9" Type="http://schemas.openxmlformats.org/officeDocument/2006/relationships/hyperlink" Target="http://baike.baidu.com/view/677662.ht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baike.baidu.com/view/1706.htm" TargetMode="External"/><Relationship Id="rId2" Type="http://schemas.openxmlformats.org/officeDocument/2006/relationships/hyperlink" Target="http://baike.baidu.com/view/2007665.htm" TargetMode="External"/><Relationship Id="rId1" Type="http://schemas.openxmlformats.org/officeDocument/2006/relationships/slideLayout" Target="../slideLayouts/slideLayout2.xml"/><Relationship Id="rId6" Type="http://schemas.openxmlformats.org/officeDocument/2006/relationships/hyperlink" Target="http://baike.baidu.com/view/2451860.htm" TargetMode="External"/><Relationship Id="rId5" Type="http://schemas.openxmlformats.org/officeDocument/2006/relationships/hyperlink" Target="http://baike.baidu.com/subview/10083/14670061.htm" TargetMode="External"/><Relationship Id="rId4" Type="http://schemas.openxmlformats.org/officeDocument/2006/relationships/hyperlink" Target="http://baike.baidu.com/view/828.ht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baike.baidu.com/view/2860648.htm" TargetMode="External"/><Relationship Id="rId13" Type="http://schemas.openxmlformats.org/officeDocument/2006/relationships/hyperlink" Target="http://baike.baidu.com/view/1527.htm" TargetMode="External"/><Relationship Id="rId3" Type="http://schemas.openxmlformats.org/officeDocument/2006/relationships/hyperlink" Target="http://baike.baidu.com/view/262241.htm" TargetMode="External"/><Relationship Id="rId7" Type="http://schemas.openxmlformats.org/officeDocument/2006/relationships/hyperlink" Target="http://baike.baidu.com/view/58654.htm" TargetMode="External"/><Relationship Id="rId12" Type="http://schemas.openxmlformats.org/officeDocument/2006/relationships/hyperlink" Target="http://baike.baidu.com/view/8638.htm" TargetMode="External"/><Relationship Id="rId2" Type="http://schemas.openxmlformats.org/officeDocument/2006/relationships/hyperlink" Target="http://baike.baidu.com/view/7718.htm" TargetMode="External"/><Relationship Id="rId1" Type="http://schemas.openxmlformats.org/officeDocument/2006/relationships/slideLayout" Target="../slideLayouts/slideLayout2.xml"/><Relationship Id="rId6" Type="http://schemas.openxmlformats.org/officeDocument/2006/relationships/hyperlink" Target="http://baike.baidu.com/view/676861.htm" TargetMode="External"/><Relationship Id="rId11" Type="http://schemas.openxmlformats.org/officeDocument/2006/relationships/hyperlink" Target="http://baike.baidu.com/view/1047.htm" TargetMode="External"/><Relationship Id="rId5" Type="http://schemas.openxmlformats.org/officeDocument/2006/relationships/hyperlink" Target="http://baike.baidu.com/view/228996.htm" TargetMode="External"/><Relationship Id="rId10" Type="http://schemas.openxmlformats.org/officeDocument/2006/relationships/hyperlink" Target="http://baike.baidu.com/view/7147.htm" TargetMode="External"/><Relationship Id="rId4" Type="http://schemas.openxmlformats.org/officeDocument/2006/relationships/hyperlink" Target="http://baike.baidu.com/view/53607.htm" TargetMode="External"/><Relationship Id="rId9" Type="http://schemas.openxmlformats.org/officeDocument/2006/relationships/hyperlink" Target="http://baike.baidu.com/view/828.htm"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baijiahao.baidu.com/s?id=1691243985143981145&amp;wfr=spider&amp;for=pc" TargetMode="External"/><Relationship Id="rId2" Type="http://schemas.openxmlformats.org/officeDocument/2006/relationships/hyperlink" Target="https://baike.baidu.com/item/%E9%9A%90%E7%A7%81%E6%9D%83/908972" TargetMode="External"/><Relationship Id="rId1" Type="http://schemas.openxmlformats.org/officeDocument/2006/relationships/slideLayout" Target="../slideLayouts/slideLayout2.xml"/><Relationship Id="rId4" Type="http://schemas.openxmlformats.org/officeDocument/2006/relationships/hyperlink" Target="https://baijiahao.baidu.com/s?id=1686256244813813100&amp;wfr=spider&amp;for=pc"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baike.baidu.com/item/API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baike.baidu.com/item/%E8%87%AA%E7%84%B6%E8%AF%AD%E8%A8%80/4146019" TargetMode="External"/><Relationship Id="rId2" Type="http://schemas.openxmlformats.org/officeDocument/2006/relationships/hyperlink" Target="https://baike.baidu.com/item/%E4%BF%A1%E6%81%AF%E6%A3%80%E7%B4%A2%E7%B3%BB%E7%BB%9F/10967361"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baike.baidu.com/item/%E5%A4%A9%E6%B6%AF%E9%97%AE%E7%AD%94/9178759" TargetMode="External"/><Relationship Id="rId2" Type="http://schemas.openxmlformats.org/officeDocument/2006/relationships/hyperlink" Target="https://baike.baidu.com/item/%E6%96%B0%E6%B5%AA%E7%88%B1%E9%97%AE/1195065" TargetMode="External"/><Relationship Id="rId1" Type="http://schemas.openxmlformats.org/officeDocument/2006/relationships/slideLayout" Target="../slideLayouts/slideLayout2.xml"/><Relationship Id="rId4" Type="http://schemas.openxmlformats.org/officeDocument/2006/relationships/hyperlink" Target="https://baike.baidu.com/item/%E7%9F%A5%E4%B9%8E/4691322"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baike.baidu.com/item/%E5%A4%A9%E6%B6%AF%E9%97%AE%E7%AD%94/9178759" TargetMode="External"/><Relationship Id="rId2" Type="http://schemas.openxmlformats.org/officeDocument/2006/relationships/hyperlink" Target="https://baike.baidu.com/item/%E6%96%B0%E6%B5%AA%E7%88%B1%E9%97%AE/1195065" TargetMode="External"/><Relationship Id="rId1" Type="http://schemas.openxmlformats.org/officeDocument/2006/relationships/slideLayout" Target="../slideLayouts/slideLayout2.xml"/><Relationship Id="rId4" Type="http://schemas.openxmlformats.org/officeDocument/2006/relationships/hyperlink" Target="https://baike.baidu.com/item/%E7%9F%A5%E4%B9%8E/4691322"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b="1" dirty="0"/>
              <a:t>第</a:t>
            </a:r>
            <a:r>
              <a:rPr lang="en-US" altLang="zh-CN" b="1" dirty="0"/>
              <a:t>1</a:t>
            </a:r>
            <a:r>
              <a:rPr lang="zh-CN" altLang="en-US" b="1" dirty="0"/>
              <a:t>讲</a:t>
            </a:r>
            <a:r>
              <a:rPr lang="zh-CN" altLang="zh-CN" b="1" dirty="0"/>
              <a:t> </a:t>
            </a:r>
            <a:r>
              <a:rPr lang="zh-CN" altLang="en-US" b="1" dirty="0"/>
              <a:t>信息检索</a:t>
            </a: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12718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A8E2E-75B9-4AEC-BDBD-F67E0B2CE19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C8F0C7A-E2DF-43F4-A07B-B49347929B13}"/>
              </a:ext>
            </a:extLst>
          </p:cNvPr>
          <p:cNvSpPr>
            <a:spLocks noGrp="1"/>
          </p:cNvSpPr>
          <p:nvPr>
            <p:ph idx="1"/>
          </p:nvPr>
        </p:nvSpPr>
        <p:spPr/>
        <p:txBody>
          <a:bodyPr>
            <a:normAutofit fontScale="92500"/>
          </a:bodyPr>
          <a:lstStyle/>
          <a:p>
            <a:pPr>
              <a:lnSpc>
                <a:spcPct val="110000"/>
              </a:lnSpc>
            </a:pPr>
            <a:r>
              <a:rPr lang="zh-CN" altLang="en-US" b="1" dirty="0"/>
              <a:t>全文数据的搜索</a:t>
            </a:r>
            <a:endParaRPr lang="en-US" altLang="zh-CN" b="1" dirty="0"/>
          </a:p>
          <a:p>
            <a:pPr lvl="1">
              <a:lnSpc>
                <a:spcPct val="110000"/>
              </a:lnSpc>
            </a:pPr>
            <a:r>
              <a:rPr lang="zh-CN" altLang="en-US" b="1" dirty="0"/>
              <a:t>顺序扫描法 </a:t>
            </a:r>
            <a:r>
              <a:rPr lang="en-US" altLang="zh-CN" b="1" dirty="0"/>
              <a:t>(Serial Scanning)</a:t>
            </a:r>
            <a:endParaRPr lang="en-US" altLang="zh-CN" dirty="0"/>
          </a:p>
          <a:p>
            <a:pPr lvl="2">
              <a:lnSpc>
                <a:spcPct val="110000"/>
              </a:lnSpc>
            </a:pPr>
            <a:r>
              <a:rPr lang="zh-CN" altLang="en-US" dirty="0"/>
              <a:t>从头看到尾扫描</a:t>
            </a:r>
            <a:endParaRPr lang="en-US" altLang="zh-CN" dirty="0"/>
          </a:p>
          <a:p>
            <a:pPr lvl="2">
              <a:lnSpc>
                <a:spcPct val="110000"/>
              </a:lnSpc>
            </a:pPr>
            <a:r>
              <a:rPr lang="zh-CN" altLang="en-US" dirty="0"/>
              <a:t>对于小数据量，这种方法还是最直接，最方便的</a:t>
            </a:r>
            <a:endParaRPr lang="en-US" altLang="zh-CN" dirty="0"/>
          </a:p>
          <a:p>
            <a:pPr lvl="3">
              <a:lnSpc>
                <a:spcPct val="110000"/>
              </a:lnSpc>
            </a:pPr>
            <a:r>
              <a:rPr lang="en-US" altLang="zh-CN" dirty="0"/>
              <a:t>Linux</a:t>
            </a:r>
            <a:r>
              <a:rPr lang="zh-CN" altLang="en-US" dirty="0"/>
              <a:t>下的</a:t>
            </a:r>
            <a:r>
              <a:rPr lang="en-US" altLang="zh-CN" dirty="0"/>
              <a:t>grep</a:t>
            </a:r>
            <a:r>
              <a:rPr lang="zh-CN" altLang="en-US" dirty="0"/>
              <a:t>命令也是这样一种方式。</a:t>
            </a:r>
            <a:endParaRPr lang="en-US" altLang="zh-CN" dirty="0"/>
          </a:p>
          <a:p>
            <a:pPr lvl="2">
              <a:lnSpc>
                <a:spcPct val="110000"/>
              </a:lnSpc>
            </a:pPr>
            <a:r>
              <a:rPr lang="zh-CN" altLang="en-US" dirty="0"/>
              <a:t>对于大量的数据，这种方法就很慢了。</a:t>
            </a:r>
            <a:endParaRPr lang="en-US" altLang="zh-CN" dirty="0"/>
          </a:p>
          <a:p>
            <a:pPr lvl="1">
              <a:lnSpc>
                <a:spcPct val="110000"/>
              </a:lnSpc>
            </a:pPr>
            <a:r>
              <a:rPr lang="zh-CN" altLang="en-US" dirty="0"/>
              <a:t>全文检索（</a:t>
            </a:r>
            <a:r>
              <a:rPr lang="en-US" altLang="zh-CN" dirty="0"/>
              <a:t>Full-text Search</a:t>
            </a:r>
            <a:r>
              <a:rPr lang="zh-CN" altLang="en-US" dirty="0"/>
              <a:t>）。</a:t>
            </a:r>
            <a:endParaRPr lang="en-US" altLang="zh-CN" dirty="0"/>
          </a:p>
          <a:p>
            <a:pPr lvl="2">
              <a:lnSpc>
                <a:spcPct val="110000"/>
              </a:lnSpc>
            </a:pPr>
            <a:r>
              <a:rPr lang="zh-CN" altLang="en-US" dirty="0"/>
              <a:t>建立索引，重新组织，使其变得有一定结构，</a:t>
            </a:r>
            <a:endParaRPr lang="en-US" altLang="zh-CN" dirty="0"/>
          </a:p>
          <a:p>
            <a:pPr lvl="2">
              <a:lnSpc>
                <a:spcPct val="110000"/>
              </a:lnSpc>
            </a:pPr>
            <a:r>
              <a:rPr lang="zh-CN" altLang="en-US" dirty="0"/>
              <a:t>然后对有一定结构的数据进行搜索，从而达到快速搜索非结构化数据的目的。</a:t>
            </a:r>
          </a:p>
        </p:txBody>
      </p:sp>
    </p:spTree>
    <p:extLst>
      <p:ext uri="{BB962C8B-B14F-4D97-AF65-F5344CB8AC3E}">
        <p14:creationId xmlns:p14="http://schemas.microsoft.com/office/powerpoint/2010/main" val="1195549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95536" y="260648"/>
            <a:ext cx="8229600" cy="3917032"/>
          </a:xfrm>
        </p:spPr>
        <p:txBody>
          <a:bodyPr>
            <a:normAutofit fontScale="92500" lnSpcReduction="10000"/>
          </a:bodyPr>
          <a:lstStyle/>
          <a:p>
            <a:pPr fontAlgn="auto">
              <a:lnSpc>
                <a:spcPct val="120000"/>
              </a:lnSpc>
              <a:spcAft>
                <a:spcPts val="0"/>
              </a:spcAft>
              <a:defRPr/>
            </a:pPr>
            <a:r>
              <a:rPr lang="zh-CN" altLang="en-US" b="1" dirty="0">
                <a:solidFill>
                  <a:srgbClr val="FF0000"/>
                </a:solidFill>
              </a:rPr>
              <a:t>搜索技术应运而生！</a:t>
            </a:r>
            <a:endParaRPr lang="en-US" altLang="zh-CN" b="1" dirty="0">
              <a:solidFill>
                <a:srgbClr val="FF0000"/>
              </a:solidFill>
            </a:endParaRPr>
          </a:p>
          <a:p>
            <a:pPr algn="just" fontAlgn="auto">
              <a:lnSpc>
                <a:spcPct val="120000"/>
              </a:lnSpc>
              <a:spcAft>
                <a:spcPts val="0"/>
              </a:spcAft>
              <a:defRPr/>
            </a:pPr>
            <a:r>
              <a:rPr lang="zh-CN" altLang="en-US" dirty="0"/>
              <a:t>从大规模</a:t>
            </a:r>
            <a:r>
              <a:rPr lang="zh-CN" altLang="en-US" dirty="0">
                <a:solidFill>
                  <a:srgbClr val="0000FF"/>
                </a:solidFill>
              </a:rPr>
              <a:t>非结构化数据</a:t>
            </a:r>
            <a:r>
              <a:rPr lang="en-US" altLang="zh-CN" dirty="0"/>
              <a:t>(</a:t>
            </a:r>
            <a:r>
              <a:rPr lang="zh-CN" altLang="en-US" dirty="0"/>
              <a:t>通常是文本</a:t>
            </a:r>
            <a:r>
              <a:rPr lang="en-US" altLang="zh-CN" dirty="0"/>
              <a:t>)</a:t>
            </a:r>
            <a:r>
              <a:rPr lang="zh-CN" altLang="en-US" dirty="0"/>
              <a:t>的集合</a:t>
            </a:r>
            <a:r>
              <a:rPr lang="en-US" altLang="zh-CN" dirty="0"/>
              <a:t>(</a:t>
            </a:r>
            <a:r>
              <a:rPr lang="zh-CN" altLang="en-US" dirty="0"/>
              <a:t>通常保存在计算机上</a:t>
            </a:r>
            <a:r>
              <a:rPr lang="en-US" altLang="zh-CN" dirty="0"/>
              <a:t>)</a:t>
            </a:r>
            <a:r>
              <a:rPr lang="zh-CN" altLang="en-US" dirty="0"/>
              <a:t>中找出</a:t>
            </a:r>
            <a:r>
              <a:rPr lang="zh-CN" altLang="en-US" dirty="0">
                <a:solidFill>
                  <a:srgbClr val="0000FF"/>
                </a:solidFill>
              </a:rPr>
              <a:t>满足用户信息需求</a:t>
            </a:r>
            <a:r>
              <a:rPr lang="zh-CN" altLang="en-US" dirty="0"/>
              <a:t>的资料</a:t>
            </a:r>
            <a:r>
              <a:rPr lang="en-US" altLang="zh-CN" dirty="0"/>
              <a:t>(</a:t>
            </a:r>
            <a:r>
              <a:rPr lang="zh-CN" altLang="en-US" dirty="0"/>
              <a:t>通常是文档</a:t>
            </a:r>
            <a:r>
              <a:rPr lang="en-US" altLang="zh-CN" dirty="0"/>
              <a:t>)</a:t>
            </a:r>
            <a:r>
              <a:rPr lang="zh-CN" altLang="en-US" dirty="0"/>
              <a:t>的过程</a:t>
            </a:r>
          </a:p>
          <a:p>
            <a:pPr algn="just" fontAlgn="auto">
              <a:lnSpc>
                <a:spcPct val="120000"/>
              </a:lnSpc>
              <a:spcAft>
                <a:spcPts val="0"/>
              </a:spcAft>
              <a:defRPr/>
            </a:pPr>
            <a:r>
              <a:rPr lang="zh-CN" altLang="en-US" dirty="0"/>
              <a:t>作为一门学科，是研究信息的</a:t>
            </a:r>
            <a:r>
              <a:rPr lang="zh-CN" altLang="en-US" b="1" dirty="0"/>
              <a:t>获取</a:t>
            </a:r>
            <a:r>
              <a:rPr lang="en-US" altLang="zh-CN" dirty="0"/>
              <a:t>(acquisition)</a:t>
            </a:r>
            <a:r>
              <a:rPr lang="zh-CN" altLang="en-US" dirty="0"/>
              <a:t>、</a:t>
            </a:r>
            <a:r>
              <a:rPr lang="zh-CN" altLang="en-US" b="1" dirty="0"/>
              <a:t>表示</a:t>
            </a:r>
            <a:r>
              <a:rPr lang="en-US" altLang="zh-CN" dirty="0"/>
              <a:t>(representation)</a:t>
            </a:r>
            <a:r>
              <a:rPr lang="zh-CN" altLang="en-US" dirty="0"/>
              <a:t>、</a:t>
            </a:r>
            <a:r>
              <a:rPr lang="zh-CN" altLang="en-US" b="1" dirty="0"/>
              <a:t>存储</a:t>
            </a:r>
            <a:r>
              <a:rPr lang="en-US" altLang="zh-CN" dirty="0"/>
              <a:t>(storage)</a:t>
            </a:r>
            <a:r>
              <a:rPr lang="zh-CN" altLang="en-US" dirty="0"/>
              <a:t>、</a:t>
            </a:r>
            <a:r>
              <a:rPr lang="zh-CN" altLang="en-US" b="1" dirty="0"/>
              <a:t>组织</a:t>
            </a:r>
            <a:r>
              <a:rPr lang="en-US" altLang="zh-CN" dirty="0"/>
              <a:t>(organization)</a:t>
            </a:r>
            <a:r>
              <a:rPr lang="zh-CN" altLang="en-US" dirty="0"/>
              <a:t>和</a:t>
            </a:r>
            <a:r>
              <a:rPr lang="zh-CN" altLang="en-US" b="1" dirty="0"/>
              <a:t>访问</a:t>
            </a:r>
            <a:r>
              <a:rPr lang="en-US" altLang="zh-CN" dirty="0"/>
              <a:t>(access)</a:t>
            </a:r>
            <a:r>
              <a:rPr lang="zh-CN" altLang="en-US" dirty="0"/>
              <a:t>的一门学问</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167" y="4077072"/>
            <a:ext cx="6591300" cy="2591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345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3429000"/>
            <a:ext cx="8229600" cy="2697163"/>
          </a:xfrm>
        </p:spPr>
        <p:txBody>
          <a:bodyPr>
            <a:normAutofit fontScale="92500" lnSpcReduction="20000"/>
          </a:bodyPr>
          <a:lstStyle/>
          <a:p>
            <a:r>
              <a:rPr lang="en-US" altLang="zh-CN" dirty="0"/>
              <a:t>IR</a:t>
            </a:r>
          </a:p>
          <a:p>
            <a:pPr lvl="1"/>
            <a:r>
              <a:rPr lang="zh-CN" altLang="zh-CN" dirty="0"/>
              <a:t>实质上是融合了文本及多媒体检索、数据挖掘、机器学习和自然语言处理的综合学科</a:t>
            </a:r>
            <a:endParaRPr lang="en-US" altLang="zh-CN" dirty="0"/>
          </a:p>
          <a:p>
            <a:pPr lvl="1"/>
            <a:r>
              <a:rPr lang="zh-CN" altLang="en-US" dirty="0"/>
              <a:t>不同于数据库管理系统</a:t>
            </a:r>
            <a:endParaRPr lang="en-US" altLang="zh-CN" dirty="0"/>
          </a:p>
          <a:p>
            <a:pPr lvl="2"/>
            <a:r>
              <a:rPr lang="zh-CN" altLang="en-US" dirty="0"/>
              <a:t>数据 非结构化   文本 图片</a:t>
            </a:r>
            <a:endParaRPr lang="en-US" altLang="zh-CN" dirty="0"/>
          </a:p>
          <a:p>
            <a:pPr lvl="2"/>
            <a:r>
              <a:rPr lang="zh-CN" altLang="en-US" dirty="0"/>
              <a:t>数据量大</a:t>
            </a:r>
            <a:endParaRPr lang="en-US" altLang="zh-CN" dirty="0"/>
          </a:p>
          <a:p>
            <a:pPr lvl="2"/>
            <a:r>
              <a:rPr lang="zh-CN" altLang="en-US" dirty="0"/>
              <a:t>查询速度</a:t>
            </a:r>
            <a:endParaRPr lang="en-US" altLang="zh-CN" dirty="0"/>
          </a:p>
          <a:p>
            <a:pPr lvl="1"/>
            <a:endParaRPr lang="en-US" altLang="zh-CN" dirty="0"/>
          </a:p>
          <a:p>
            <a:endParaRPr lang="zh-CN" altLang="en-US" dirty="0"/>
          </a:p>
        </p:txBody>
      </p:sp>
      <p:pic>
        <p:nvPicPr>
          <p:cNvPr id="4" name="Picture 2" descr="http://www.ics.uci.edu/~djp3/classes/2009_01_02_INF141/Misc/word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0404" y="764704"/>
            <a:ext cx="5535765" cy="2349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848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28596" y="1714488"/>
            <a:ext cx="8303319" cy="3960440"/>
          </a:xfrm>
        </p:spPr>
        <p:txBody>
          <a:bodyPr>
            <a:normAutofit/>
          </a:bodyPr>
          <a:lstStyle/>
          <a:p>
            <a:r>
              <a:rPr lang="zh-CN" altLang="en-US" dirty="0">
                <a:solidFill>
                  <a:srgbClr val="0000FF"/>
                </a:solidFill>
                <a:latin typeface="Calibri" panose="020F0502020204030204" pitchFamily="34" charset="0"/>
              </a:rPr>
              <a:t>用户需要信息检索技术</a:t>
            </a:r>
            <a:r>
              <a:rPr lang="zh-CN" altLang="en-US" dirty="0">
                <a:latin typeface="Calibri" panose="020F0502020204030204" pitchFamily="34" charset="0"/>
              </a:rPr>
              <a:t>：</a:t>
            </a:r>
            <a:endParaRPr lang="en-US" altLang="zh-CN" dirty="0">
              <a:latin typeface="Calibri" panose="020F0502020204030204" pitchFamily="34" charset="0"/>
            </a:endParaRPr>
          </a:p>
          <a:p>
            <a:pPr lvl="1"/>
            <a:r>
              <a:rPr lang="zh-CN" altLang="en-US" dirty="0">
                <a:latin typeface="Calibri" panose="020F0502020204030204" pitchFamily="34" charset="0"/>
              </a:rPr>
              <a:t>互联网的信息量太大，寻找信息耗时耗力 </a:t>
            </a:r>
            <a:endParaRPr lang="en-US" altLang="zh-CN" dirty="0">
              <a:latin typeface="Calibri" panose="020F0502020204030204" pitchFamily="34" charset="0"/>
            </a:endParaRPr>
          </a:p>
          <a:p>
            <a:r>
              <a:rPr lang="zh-CN" altLang="en-US" dirty="0">
                <a:solidFill>
                  <a:srgbClr val="0000FF"/>
                </a:solidFill>
                <a:latin typeface="Calibri" panose="020F0502020204030204" pitchFamily="34" charset="0"/>
              </a:rPr>
              <a:t>公司需要信息检索技术</a:t>
            </a:r>
            <a:r>
              <a:rPr lang="zh-CN" altLang="en-US" dirty="0">
                <a:latin typeface="Calibri" panose="020F0502020204030204" pitchFamily="34" charset="0"/>
              </a:rPr>
              <a:t>：</a:t>
            </a:r>
            <a:endParaRPr lang="en-US" altLang="zh-CN" dirty="0">
              <a:latin typeface="Calibri" panose="020F0502020204030204" pitchFamily="34" charset="0"/>
            </a:endParaRPr>
          </a:p>
          <a:p>
            <a:pPr lvl="1"/>
            <a:r>
              <a:rPr lang="zh-CN" altLang="en-US" dirty="0">
                <a:latin typeface="Calibri" panose="020F0502020204030204" pitchFamily="34" charset="0"/>
              </a:rPr>
              <a:t>搜索引擎改变了人们获取信息的方式，</a:t>
            </a:r>
            <a:endParaRPr lang="en-US" altLang="zh-CN" dirty="0">
              <a:latin typeface="Calibri" panose="020F0502020204030204" pitchFamily="34" charset="0"/>
            </a:endParaRPr>
          </a:p>
          <a:p>
            <a:pPr lvl="1"/>
            <a:r>
              <a:rPr lang="en-US" altLang="zh-CN" dirty="0">
                <a:latin typeface="Calibri" panose="020F0502020204030204" pitchFamily="34" charset="0"/>
              </a:rPr>
              <a:t>Google</a:t>
            </a:r>
            <a:r>
              <a:rPr lang="zh-CN" altLang="en-US" dirty="0">
                <a:latin typeface="Calibri" panose="020F0502020204030204" pitchFamily="34" charset="0"/>
              </a:rPr>
              <a:t>、</a:t>
            </a:r>
            <a:r>
              <a:rPr lang="en-US" altLang="zh-CN" dirty="0">
                <a:latin typeface="Calibri" panose="020F0502020204030204" pitchFamily="34" charset="0"/>
              </a:rPr>
              <a:t>Microsoft</a:t>
            </a:r>
            <a:r>
              <a:rPr lang="zh-CN" altLang="en-US" dirty="0">
                <a:latin typeface="Calibri" panose="020F0502020204030204" pitchFamily="34" charset="0"/>
              </a:rPr>
              <a:t>、</a:t>
            </a:r>
            <a:r>
              <a:rPr lang="en-US" altLang="zh-CN" dirty="0" err="1">
                <a:latin typeface="Calibri" panose="020F0502020204030204" pitchFamily="34" charset="0"/>
              </a:rPr>
              <a:t>Baidu</a:t>
            </a:r>
            <a:r>
              <a:rPr lang="zh-CN" altLang="en-US" dirty="0">
                <a:latin typeface="Calibri" panose="020F0502020204030204" pitchFamily="34" charset="0"/>
              </a:rPr>
              <a:t>，</a:t>
            </a:r>
            <a:endParaRPr lang="en-US" altLang="zh-CN" dirty="0">
              <a:latin typeface="Calibri" panose="020F0502020204030204" pitchFamily="34" charset="0"/>
            </a:endParaRPr>
          </a:p>
          <a:p>
            <a:pPr lvl="1"/>
            <a:r>
              <a:rPr lang="zh-CN" altLang="en-US" dirty="0">
                <a:latin typeface="Calibri" panose="020F0502020204030204" pitchFamily="34" charset="0"/>
              </a:rPr>
              <a:t>还有一些公司如</a:t>
            </a:r>
            <a:r>
              <a:rPr lang="en-US" altLang="zh-CN" dirty="0" err="1">
                <a:latin typeface="Calibri" panose="020F0502020204030204" pitchFamily="34" charset="0"/>
              </a:rPr>
              <a:t>Tecent</a:t>
            </a:r>
            <a:r>
              <a:rPr lang="zh-CN" altLang="en-US" dirty="0">
                <a:latin typeface="Calibri" panose="020F0502020204030204" pitchFamily="34" charset="0"/>
              </a:rPr>
              <a:t>、</a:t>
            </a:r>
            <a:r>
              <a:rPr lang="en-US" altLang="zh-CN" dirty="0" err="1">
                <a:latin typeface="Calibri" panose="020F0502020204030204" pitchFamily="34" charset="0"/>
              </a:rPr>
              <a:t>Sina</a:t>
            </a:r>
            <a:r>
              <a:rPr lang="zh-CN" altLang="en-US" dirty="0">
                <a:latin typeface="Calibri" panose="020F0502020204030204" pitchFamily="34" charset="0"/>
              </a:rPr>
              <a:t>、</a:t>
            </a:r>
            <a:r>
              <a:rPr lang="en-US" altLang="zh-CN" dirty="0" err="1">
                <a:latin typeface="Calibri" panose="020F0502020204030204" pitchFamily="34" charset="0"/>
              </a:rPr>
              <a:t>Sohu</a:t>
            </a:r>
            <a:r>
              <a:rPr lang="zh-CN" altLang="en-US" dirty="0">
                <a:latin typeface="Calibri" panose="020F0502020204030204" pitchFamily="34" charset="0"/>
              </a:rPr>
              <a:t>、</a:t>
            </a:r>
            <a:r>
              <a:rPr lang="en-US" altLang="zh-CN" dirty="0">
                <a:latin typeface="Calibri" panose="020F0502020204030204" pitchFamily="34" charset="0"/>
              </a:rPr>
              <a:t>360</a:t>
            </a:r>
            <a:r>
              <a:rPr lang="zh-CN" altLang="en-US" dirty="0">
                <a:latin typeface="Calibri" panose="020F0502020204030204" pitchFamily="34" charset="0"/>
              </a:rPr>
              <a:t>都加入到这个搜索技术的竞争 </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71480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2" name="Picture 22" descr="http://blog.hubspot.com/Portals/249/images/amazon_logo.gif"/>
          <p:cNvPicPr>
            <a:picLocks noChangeAspect="1" noChangeArrowheads="1"/>
          </p:cNvPicPr>
          <p:nvPr/>
        </p:nvPicPr>
        <p:blipFill>
          <a:blip r:embed="rId3" cstate="print"/>
          <a:srcRect/>
          <a:stretch>
            <a:fillRect/>
          </a:stretch>
        </p:blipFill>
        <p:spPr bwMode="auto">
          <a:xfrm>
            <a:off x="6019800" y="1752600"/>
            <a:ext cx="1796244" cy="666750"/>
          </a:xfrm>
          <a:prstGeom prst="rect">
            <a:avLst/>
          </a:prstGeom>
          <a:noFill/>
        </p:spPr>
      </p:pic>
      <p:pic>
        <p:nvPicPr>
          <p:cNvPr id="51220" name="Picture 20" descr="http://4.bp.blogspot.com/_zmoEeqomXD4/SjftFPB6UTI/AAAAAAAACZE/gxQm5CcUp_k/s400/del.icio.us-logo.jpg"/>
          <p:cNvPicPr>
            <a:picLocks noChangeAspect="1" noChangeArrowheads="1"/>
          </p:cNvPicPr>
          <p:nvPr/>
        </p:nvPicPr>
        <p:blipFill>
          <a:blip r:embed="rId4" cstate="print"/>
          <a:srcRect/>
          <a:stretch>
            <a:fillRect/>
          </a:stretch>
        </p:blipFill>
        <p:spPr bwMode="auto">
          <a:xfrm>
            <a:off x="6210300" y="2438400"/>
            <a:ext cx="1562100" cy="1562100"/>
          </a:xfrm>
          <a:prstGeom prst="rect">
            <a:avLst/>
          </a:prstGeom>
          <a:noFill/>
        </p:spPr>
      </p:pic>
      <p:pic>
        <p:nvPicPr>
          <p:cNvPr id="51216" name="Picture 16" descr="http://upload.moldova.org/IT/logos/youtube_logo.gif"/>
          <p:cNvPicPr>
            <a:picLocks noChangeAspect="1" noChangeArrowheads="1"/>
          </p:cNvPicPr>
          <p:nvPr/>
        </p:nvPicPr>
        <p:blipFill>
          <a:blip r:embed="rId5" cstate="print"/>
          <a:srcRect/>
          <a:stretch>
            <a:fillRect/>
          </a:stretch>
        </p:blipFill>
        <p:spPr bwMode="auto">
          <a:xfrm>
            <a:off x="6324600" y="5029200"/>
            <a:ext cx="1219200" cy="1219201"/>
          </a:xfrm>
          <a:prstGeom prst="rect">
            <a:avLst/>
          </a:prstGeom>
          <a:noFill/>
        </p:spPr>
      </p:pic>
      <p:sp>
        <p:nvSpPr>
          <p:cNvPr id="16386" name="Rectangle 2"/>
          <p:cNvSpPr>
            <a:spLocks noGrp="1" noChangeArrowheads="1"/>
          </p:cNvSpPr>
          <p:nvPr>
            <p:ph type="title"/>
          </p:nvPr>
        </p:nvSpPr>
        <p:spPr/>
        <p:txBody>
          <a:bodyPr/>
          <a:lstStyle/>
          <a:p>
            <a:pPr eaLnBrk="1" hangingPunct="1"/>
            <a:endParaRPr lang="en-US" dirty="0"/>
          </a:p>
        </p:txBody>
      </p:sp>
      <p:sp>
        <p:nvSpPr>
          <p:cNvPr id="16387" name="AutoShape 4"/>
          <p:cNvSpPr>
            <a:spLocks noChangeArrowheads="1"/>
          </p:cNvSpPr>
          <p:nvPr/>
        </p:nvSpPr>
        <p:spPr bwMode="auto">
          <a:xfrm>
            <a:off x="1600200" y="4419600"/>
            <a:ext cx="1371600" cy="1066800"/>
          </a:xfrm>
          <a:prstGeom prst="can">
            <a:avLst>
              <a:gd name="adj" fmla="val 25000"/>
            </a:avLst>
          </a:prstGeom>
          <a:solidFill>
            <a:srgbClr val="99CCFF"/>
          </a:solidFill>
          <a:ln w="9525">
            <a:solidFill>
              <a:schemeClr val="tx1"/>
            </a:solidFill>
            <a:round/>
            <a:headEnd/>
            <a:tailEnd/>
          </a:ln>
        </p:spPr>
        <p:txBody>
          <a:bodyPr wrap="none" anchor="ctr"/>
          <a:lstStyle/>
          <a:p>
            <a:pPr algn="ctr"/>
            <a:r>
              <a:rPr lang="en-US" sz="2000">
                <a:effectLst/>
                <a:latin typeface="Arial" pitchFamily="34" charset="0"/>
                <a:cs typeface="Arial" pitchFamily="34" charset="0"/>
              </a:rPr>
              <a:t>Items</a:t>
            </a:r>
          </a:p>
        </p:txBody>
      </p:sp>
      <p:pic>
        <p:nvPicPr>
          <p:cNvPr id="16388" name="Picture 5" descr="MCBS01705_0000[1]"/>
          <p:cNvPicPr>
            <a:picLocks noChangeAspect="1" noChangeArrowheads="1"/>
          </p:cNvPicPr>
          <p:nvPr/>
        </p:nvPicPr>
        <p:blipFill>
          <a:blip r:embed="rId6" cstate="print"/>
          <a:srcRect/>
          <a:stretch>
            <a:fillRect/>
          </a:stretch>
        </p:blipFill>
        <p:spPr bwMode="auto">
          <a:xfrm>
            <a:off x="1371600" y="1295400"/>
            <a:ext cx="1758950" cy="1773238"/>
          </a:xfrm>
          <a:prstGeom prst="rect">
            <a:avLst/>
          </a:prstGeom>
          <a:noFill/>
          <a:ln w="9525">
            <a:noFill/>
            <a:miter lim="800000"/>
            <a:headEnd/>
            <a:tailEnd/>
          </a:ln>
        </p:spPr>
      </p:pic>
      <p:grpSp>
        <p:nvGrpSpPr>
          <p:cNvPr id="2" name="Group 14"/>
          <p:cNvGrpSpPr>
            <a:grpSpLocks/>
          </p:cNvGrpSpPr>
          <p:nvPr/>
        </p:nvGrpSpPr>
        <p:grpSpPr bwMode="auto">
          <a:xfrm>
            <a:off x="611188" y="3048000"/>
            <a:ext cx="1293812" cy="1219200"/>
            <a:chOff x="385" y="1920"/>
            <a:chExt cx="815" cy="768"/>
          </a:xfrm>
        </p:grpSpPr>
        <p:sp>
          <p:nvSpPr>
            <p:cNvPr id="11273" name="AutoShape 9"/>
            <p:cNvSpPr>
              <a:spLocks noChangeArrowheads="1"/>
            </p:cNvSpPr>
            <p:nvPr/>
          </p:nvSpPr>
          <p:spPr bwMode="auto">
            <a:xfrm>
              <a:off x="1056" y="1920"/>
              <a:ext cx="144" cy="768"/>
            </a:xfrm>
            <a:prstGeom prst="downArrow">
              <a:avLst>
                <a:gd name="adj1" fmla="val 50000"/>
                <a:gd name="adj2" fmla="val 133333"/>
              </a:avLst>
            </a:prstGeom>
            <a:solidFill>
              <a:schemeClr val="accent1"/>
            </a:solidFill>
            <a:ln w="9525">
              <a:solidFill>
                <a:schemeClr val="tx1"/>
              </a:solidFill>
              <a:miter lim="800000"/>
              <a:headEnd/>
              <a:tailEnd/>
            </a:ln>
            <a:effectLst/>
          </p:spPr>
          <p:txBody>
            <a:bodyPr vert="eaVert" wrap="none" anchor="ctr"/>
            <a:lstStyle/>
            <a:p>
              <a:endParaRPr lang="en-US" b="1">
                <a:effectLst>
                  <a:outerShdw blurRad="38100" dist="38100" dir="2700000" algn="tl">
                    <a:srgbClr val="FFFFFF"/>
                  </a:outerShdw>
                </a:effectLst>
                <a:latin typeface="Arial" pitchFamily="34" charset="0"/>
                <a:cs typeface="Arial" pitchFamily="34" charset="0"/>
              </a:endParaRPr>
            </a:p>
          </p:txBody>
        </p:sp>
        <p:sp>
          <p:nvSpPr>
            <p:cNvPr id="16395" name="Text Box 11"/>
            <p:cNvSpPr txBox="1">
              <a:spLocks noChangeArrowheads="1"/>
            </p:cNvSpPr>
            <p:nvPr/>
          </p:nvSpPr>
          <p:spPr bwMode="auto">
            <a:xfrm>
              <a:off x="385" y="2119"/>
              <a:ext cx="656" cy="252"/>
            </a:xfrm>
            <a:prstGeom prst="rect">
              <a:avLst/>
            </a:prstGeom>
            <a:noFill/>
            <a:ln w="9525">
              <a:noFill/>
              <a:miter lim="800000"/>
              <a:headEnd/>
              <a:tailEnd/>
            </a:ln>
          </p:spPr>
          <p:txBody>
            <a:bodyPr wrap="none">
              <a:spAutoFit/>
            </a:bodyPr>
            <a:lstStyle/>
            <a:p>
              <a:r>
                <a:rPr lang="en-US" sz="2000" b="1" dirty="0">
                  <a:effectLst/>
                  <a:latin typeface="Arial" pitchFamily="34" charset="0"/>
                  <a:cs typeface="Arial" pitchFamily="34" charset="0"/>
                </a:rPr>
                <a:t>Search</a:t>
              </a:r>
            </a:p>
          </p:txBody>
        </p:sp>
      </p:grpSp>
      <p:grpSp>
        <p:nvGrpSpPr>
          <p:cNvPr id="3" name="Group 15"/>
          <p:cNvGrpSpPr>
            <a:grpSpLocks/>
          </p:cNvGrpSpPr>
          <p:nvPr/>
        </p:nvGrpSpPr>
        <p:grpSpPr bwMode="auto">
          <a:xfrm>
            <a:off x="2438400" y="3048000"/>
            <a:ext cx="2768601" cy="1143000"/>
            <a:chOff x="1536" y="1920"/>
            <a:chExt cx="1744" cy="720"/>
          </a:xfrm>
        </p:grpSpPr>
        <p:sp>
          <p:nvSpPr>
            <p:cNvPr id="11274" name="AutoShape 10"/>
            <p:cNvSpPr>
              <a:spLocks noChangeArrowheads="1"/>
            </p:cNvSpPr>
            <p:nvPr/>
          </p:nvSpPr>
          <p:spPr bwMode="auto">
            <a:xfrm>
              <a:off x="1536" y="1920"/>
              <a:ext cx="144" cy="720"/>
            </a:xfrm>
            <a:prstGeom prst="upArrow">
              <a:avLst>
                <a:gd name="adj1" fmla="val 50000"/>
                <a:gd name="adj2" fmla="val 125000"/>
              </a:avLst>
            </a:prstGeom>
            <a:solidFill>
              <a:schemeClr val="accent1"/>
            </a:solidFill>
            <a:ln w="9525">
              <a:solidFill>
                <a:schemeClr val="tx1"/>
              </a:solidFill>
              <a:miter lim="800000"/>
              <a:headEnd/>
              <a:tailEnd/>
            </a:ln>
            <a:effectLst/>
          </p:spPr>
          <p:txBody>
            <a:bodyPr vert="eaVert" wrap="none" anchor="ctr"/>
            <a:lstStyle/>
            <a:p>
              <a:endParaRPr lang="en-US" b="1">
                <a:effectLst>
                  <a:outerShdw blurRad="38100" dist="38100" dir="2700000" algn="tl">
                    <a:srgbClr val="FFFFFF"/>
                  </a:outerShdw>
                </a:effectLst>
                <a:latin typeface="Arial" pitchFamily="34" charset="0"/>
                <a:cs typeface="Arial" pitchFamily="34" charset="0"/>
              </a:endParaRPr>
            </a:p>
          </p:txBody>
        </p:sp>
        <p:sp>
          <p:nvSpPr>
            <p:cNvPr id="16393" name="Text Box 12"/>
            <p:cNvSpPr txBox="1">
              <a:spLocks noChangeArrowheads="1"/>
            </p:cNvSpPr>
            <p:nvPr/>
          </p:nvSpPr>
          <p:spPr bwMode="auto">
            <a:xfrm>
              <a:off x="1718" y="2119"/>
              <a:ext cx="1562" cy="252"/>
            </a:xfrm>
            <a:prstGeom prst="rect">
              <a:avLst/>
            </a:prstGeom>
            <a:noFill/>
            <a:ln w="9525">
              <a:noFill/>
              <a:miter lim="800000"/>
              <a:headEnd/>
              <a:tailEnd/>
            </a:ln>
          </p:spPr>
          <p:txBody>
            <a:bodyPr wrap="none">
              <a:spAutoFit/>
            </a:bodyPr>
            <a:lstStyle/>
            <a:p>
              <a:r>
                <a:rPr lang="en-US" sz="2000" b="1" dirty="0">
                  <a:effectLst/>
                  <a:latin typeface="Arial" pitchFamily="34" charset="0"/>
                  <a:cs typeface="Arial" pitchFamily="34" charset="0"/>
                </a:rPr>
                <a:t>Recommendations</a:t>
              </a:r>
            </a:p>
          </p:txBody>
        </p:sp>
      </p:grpSp>
      <p:sp>
        <p:nvSpPr>
          <p:cNvPr id="16391" name="Text Box 13"/>
          <p:cNvSpPr txBox="1">
            <a:spLocks noChangeArrowheads="1"/>
          </p:cNvSpPr>
          <p:nvPr/>
        </p:nvSpPr>
        <p:spPr bwMode="auto">
          <a:xfrm>
            <a:off x="3048000" y="4724400"/>
            <a:ext cx="2619628" cy="707886"/>
          </a:xfrm>
          <a:prstGeom prst="rect">
            <a:avLst/>
          </a:prstGeom>
          <a:noFill/>
          <a:ln w="9525">
            <a:noFill/>
            <a:miter lim="800000"/>
            <a:headEnd/>
            <a:tailEnd/>
          </a:ln>
        </p:spPr>
        <p:txBody>
          <a:bodyPr wrap="none">
            <a:spAutoFit/>
          </a:bodyPr>
          <a:lstStyle/>
          <a:p>
            <a:r>
              <a:rPr lang="en-US" sz="2000" dirty="0">
                <a:effectLst/>
                <a:latin typeface="Arial" pitchFamily="34" charset="0"/>
                <a:cs typeface="Arial" pitchFamily="34" charset="0"/>
              </a:rPr>
              <a:t>Products, web sites, </a:t>
            </a:r>
            <a:br>
              <a:rPr lang="en-US" sz="2000" dirty="0">
                <a:effectLst/>
                <a:latin typeface="Arial" pitchFamily="34" charset="0"/>
                <a:cs typeface="Arial" pitchFamily="34" charset="0"/>
              </a:rPr>
            </a:br>
            <a:r>
              <a:rPr lang="en-US" sz="2000" dirty="0">
                <a:effectLst/>
                <a:latin typeface="Arial" pitchFamily="34" charset="0"/>
                <a:cs typeface="Arial" pitchFamily="34" charset="0"/>
              </a:rPr>
              <a:t>blogs, news items, …</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14</a:t>
            </a:fld>
            <a:endParaRPr lang="en-US"/>
          </a:p>
        </p:txBody>
      </p:sp>
      <p:pic>
        <p:nvPicPr>
          <p:cNvPr id="51204" name="Picture 4" descr="Pandora Logo"/>
          <p:cNvPicPr>
            <a:picLocks noChangeAspect="1" noChangeArrowheads="1"/>
          </p:cNvPicPr>
          <p:nvPr/>
        </p:nvPicPr>
        <p:blipFill>
          <a:blip r:embed="rId7" cstate="print"/>
          <a:srcRect/>
          <a:stretch>
            <a:fillRect/>
          </a:stretch>
        </p:blipFill>
        <p:spPr bwMode="auto">
          <a:xfrm>
            <a:off x="7845425" y="1571042"/>
            <a:ext cx="762000" cy="762001"/>
          </a:xfrm>
          <a:prstGeom prst="rect">
            <a:avLst/>
          </a:prstGeom>
          <a:noFill/>
        </p:spPr>
      </p:pic>
      <p:pic>
        <p:nvPicPr>
          <p:cNvPr id="51206" name="Picture 6" descr="http://scrapetv.com/News/News%20Pages/Business/images-5/netflix-logo.jpg"/>
          <p:cNvPicPr>
            <a:picLocks noChangeAspect="1" noChangeArrowheads="1"/>
          </p:cNvPicPr>
          <p:nvPr/>
        </p:nvPicPr>
        <p:blipFill>
          <a:blip r:embed="rId8" cstate="print"/>
          <a:srcRect/>
          <a:stretch>
            <a:fillRect/>
          </a:stretch>
        </p:blipFill>
        <p:spPr bwMode="auto">
          <a:xfrm>
            <a:off x="7997825" y="2511425"/>
            <a:ext cx="993775" cy="993775"/>
          </a:xfrm>
          <a:prstGeom prst="rect">
            <a:avLst/>
          </a:prstGeom>
          <a:noFill/>
        </p:spPr>
      </p:pic>
      <p:pic>
        <p:nvPicPr>
          <p:cNvPr id="51208" name="Picture 8" descr="http://www.growyourwritingbusiness.com/images/stumbleupon_logo.bmp"/>
          <p:cNvPicPr>
            <a:picLocks noChangeAspect="1" noChangeArrowheads="1"/>
          </p:cNvPicPr>
          <p:nvPr/>
        </p:nvPicPr>
        <p:blipFill>
          <a:blip r:embed="rId9" cstate="print"/>
          <a:srcRect/>
          <a:stretch>
            <a:fillRect/>
          </a:stretch>
        </p:blipFill>
        <p:spPr bwMode="auto">
          <a:xfrm>
            <a:off x="6016625" y="2438400"/>
            <a:ext cx="1852078" cy="533400"/>
          </a:xfrm>
          <a:prstGeom prst="rect">
            <a:avLst/>
          </a:prstGeom>
          <a:noFill/>
        </p:spPr>
      </p:pic>
      <p:pic>
        <p:nvPicPr>
          <p:cNvPr id="51210" name="Picture 10" descr="http://admintell.napco.com/ee/images/uploads/appletell/618px-Last.fm_logo_.svg_.png"/>
          <p:cNvPicPr>
            <a:picLocks noChangeAspect="1" noChangeArrowheads="1"/>
          </p:cNvPicPr>
          <p:nvPr/>
        </p:nvPicPr>
        <p:blipFill>
          <a:blip r:embed="rId10" cstate="print"/>
          <a:srcRect/>
          <a:stretch>
            <a:fillRect/>
          </a:stretch>
        </p:blipFill>
        <p:spPr bwMode="auto">
          <a:xfrm>
            <a:off x="5857875" y="4238042"/>
            <a:ext cx="1609725" cy="867358"/>
          </a:xfrm>
          <a:prstGeom prst="rect">
            <a:avLst/>
          </a:prstGeom>
          <a:noFill/>
        </p:spPr>
      </p:pic>
      <p:sp>
        <p:nvSpPr>
          <p:cNvPr id="15" name="TextBox 14"/>
          <p:cNvSpPr txBox="1"/>
          <p:nvPr/>
        </p:nvSpPr>
        <p:spPr>
          <a:xfrm>
            <a:off x="5334000" y="1371600"/>
            <a:ext cx="1797287" cy="523220"/>
          </a:xfrm>
          <a:prstGeom prst="rect">
            <a:avLst/>
          </a:prstGeom>
          <a:noFill/>
        </p:spPr>
        <p:txBody>
          <a:bodyPr wrap="none" rtlCol="0">
            <a:spAutoFit/>
          </a:bodyPr>
          <a:lstStyle/>
          <a:p>
            <a:r>
              <a:rPr lang="en-US" sz="2800" b="1" u="sng" dirty="0">
                <a:solidFill>
                  <a:srgbClr val="0000FF"/>
                </a:solidFill>
              </a:rPr>
              <a:t>Examples:</a:t>
            </a:r>
          </a:p>
        </p:txBody>
      </p:sp>
      <p:pic>
        <p:nvPicPr>
          <p:cNvPr id="51212" name="Picture 12" descr="http://upload.wikimedia.org/wikipedia/commons/5/52/Movielens-helping.gif"/>
          <p:cNvPicPr>
            <a:picLocks noChangeAspect="1" noChangeArrowheads="1"/>
          </p:cNvPicPr>
          <p:nvPr/>
        </p:nvPicPr>
        <p:blipFill>
          <a:blip r:embed="rId11" cstate="print"/>
          <a:srcRect/>
          <a:stretch>
            <a:fillRect/>
          </a:stretch>
        </p:blipFill>
        <p:spPr bwMode="auto">
          <a:xfrm>
            <a:off x="6629400" y="3676649"/>
            <a:ext cx="2238375" cy="438151"/>
          </a:xfrm>
          <a:prstGeom prst="rect">
            <a:avLst/>
          </a:prstGeom>
          <a:noFill/>
        </p:spPr>
      </p:pic>
      <p:pic>
        <p:nvPicPr>
          <p:cNvPr id="51214" name="Picture 14" descr="http://blog.ithenticate.com/wp-content/uploads/2010/11/google-news-logo.png"/>
          <p:cNvPicPr>
            <a:picLocks noChangeAspect="1" noChangeArrowheads="1"/>
          </p:cNvPicPr>
          <p:nvPr/>
        </p:nvPicPr>
        <p:blipFill>
          <a:blip r:embed="rId12" cstate="print"/>
          <a:srcRect/>
          <a:stretch>
            <a:fillRect/>
          </a:stretch>
        </p:blipFill>
        <p:spPr bwMode="auto">
          <a:xfrm>
            <a:off x="7467600" y="4229100"/>
            <a:ext cx="1428750" cy="952500"/>
          </a:xfrm>
          <a:prstGeom prst="rect">
            <a:avLst/>
          </a:prstGeom>
          <a:noFill/>
        </p:spPr>
      </p:pic>
      <p:pic>
        <p:nvPicPr>
          <p:cNvPr id="51218" name="Picture 18" descr="http://beefjack.com/files/2010/04/xbox-live-arcade.thumbnail.jpg"/>
          <p:cNvPicPr>
            <a:picLocks noChangeAspect="1" noChangeArrowheads="1"/>
          </p:cNvPicPr>
          <p:nvPr/>
        </p:nvPicPr>
        <p:blipFill>
          <a:blip r:embed="rId13" cstate="print"/>
          <a:srcRect/>
          <a:stretch>
            <a:fillRect/>
          </a:stretch>
        </p:blipFill>
        <p:spPr bwMode="auto">
          <a:xfrm>
            <a:off x="7696200" y="4953000"/>
            <a:ext cx="1295400" cy="1295401"/>
          </a:xfrm>
          <a:prstGeom prst="rect">
            <a:avLst/>
          </a:prstGeom>
          <a:noFill/>
        </p:spPr>
      </p:pic>
    </p:spTree>
    <p:extLst>
      <p:ext uri="{BB962C8B-B14F-4D97-AF65-F5344CB8AC3E}">
        <p14:creationId xmlns:p14="http://schemas.microsoft.com/office/powerpoint/2010/main" val="21095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2"/>
          <p:cNvPicPr>
            <a:picLocks noGrp="1" noChangeAspect="1" noChangeArrowheads="1"/>
          </p:cNvPicPr>
          <p:nvPr>
            <p:ph idx="1"/>
          </p:nvPr>
        </p:nvPicPr>
        <p:blipFill>
          <a:blip r:embed="rId2"/>
          <a:srcRect/>
          <a:stretch>
            <a:fillRect/>
          </a:stretch>
        </p:blipFill>
        <p:spPr bwMode="auto">
          <a:xfrm>
            <a:off x="971600" y="1628800"/>
            <a:ext cx="7117342" cy="3888432"/>
          </a:xfrm>
          <a:prstGeom prst="rect">
            <a:avLst/>
          </a:prstGeom>
          <a:noFill/>
          <a:ln w="9525">
            <a:noFill/>
            <a:miter lim="800000"/>
            <a:headEnd/>
            <a:tailEnd/>
          </a:ln>
          <a:effectLst/>
        </p:spPr>
      </p:pic>
    </p:spTree>
    <p:extLst>
      <p:ext uri="{BB962C8B-B14F-4D97-AF65-F5344CB8AC3E}">
        <p14:creationId xmlns:p14="http://schemas.microsoft.com/office/powerpoint/2010/main" val="619026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srcRect/>
          <a:stretch>
            <a:fillRect/>
          </a:stretch>
        </p:blipFill>
        <p:spPr bwMode="auto">
          <a:xfrm>
            <a:off x="500034" y="571480"/>
            <a:ext cx="7742928" cy="492922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p:cNvPicPr>
            <a:picLocks noGrp="1" noChangeAspect="1" noChangeArrowheads="1"/>
          </p:cNvPicPr>
          <p:nvPr>
            <p:ph idx="1"/>
          </p:nvPr>
        </p:nvPicPr>
        <p:blipFill>
          <a:blip r:embed="rId2"/>
          <a:srcRect/>
          <a:stretch>
            <a:fillRect/>
          </a:stretch>
        </p:blipFill>
        <p:spPr bwMode="auto">
          <a:xfrm>
            <a:off x="571472" y="928670"/>
            <a:ext cx="7718254" cy="535785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zh-CN" altLang="en-US" sz="3600" dirty="0"/>
              <a:t>二、信息检索的本质</a:t>
            </a:r>
            <a:endParaRPr lang="en-US" sz="3600" dirty="0">
              <a:latin typeface="Calibri" charset="0"/>
              <a:ea typeface="ＭＳ Ｐゴシック" charset="0"/>
              <a:cs typeface="ＭＳ Ｐゴシック" charset="0"/>
            </a:endParaRPr>
          </a:p>
        </p:txBody>
      </p:sp>
      <p:sp>
        <p:nvSpPr>
          <p:cNvPr id="27651" name="Rectangle 3"/>
          <p:cNvSpPr>
            <a:spLocks noGrp="1" noChangeArrowheads="1"/>
          </p:cNvSpPr>
          <p:nvPr>
            <p:ph idx="1"/>
          </p:nvPr>
        </p:nvSpPr>
        <p:spPr/>
        <p:txBody>
          <a:bodyPr/>
          <a:lstStyle/>
          <a:p>
            <a:pPr marL="0" indent="0">
              <a:buClr>
                <a:srgbClr val="357E69"/>
              </a:buClr>
              <a:buNone/>
            </a:pPr>
            <a:r>
              <a:rPr lang="en-US" altLang="zh-CN" dirty="0">
                <a:latin typeface="Calibri" charset="0"/>
                <a:ea typeface="ＭＳ Ｐゴシック" charset="0"/>
                <a:cs typeface="ＭＳ Ｐゴシック" charset="0"/>
              </a:rPr>
              <a:t>Basic assumptions of Information Retrieval</a:t>
            </a:r>
            <a:endParaRPr lang="en-US" dirty="0">
              <a:solidFill>
                <a:srgbClr val="357E69"/>
              </a:solidFill>
              <a:latin typeface="Calibri" charset="0"/>
              <a:ea typeface="ＭＳ Ｐゴシック" charset="0"/>
              <a:cs typeface="ＭＳ Ｐゴシック" charset="0"/>
            </a:endParaRPr>
          </a:p>
          <a:p>
            <a:pPr eaLnBrk="1" hangingPunct="1">
              <a:buClr>
                <a:srgbClr val="357E69"/>
              </a:buClr>
            </a:pPr>
            <a:r>
              <a:rPr lang="en-US" dirty="0">
                <a:solidFill>
                  <a:srgbClr val="357E69"/>
                </a:solidFill>
                <a:latin typeface="Calibri" charset="0"/>
                <a:ea typeface="ＭＳ Ｐゴシック" charset="0"/>
                <a:cs typeface="ＭＳ Ｐゴシック" charset="0"/>
              </a:rPr>
              <a:t>Collection</a:t>
            </a:r>
            <a:r>
              <a:rPr lang="en-US" dirty="0">
                <a:latin typeface="Calibri" charset="0"/>
                <a:ea typeface="ＭＳ Ｐゴシック" charset="0"/>
                <a:cs typeface="ＭＳ Ｐゴシック" charset="0"/>
              </a:rPr>
              <a:t>: A set of documents</a:t>
            </a:r>
          </a:p>
          <a:p>
            <a:pPr lvl="1" eaLnBrk="1" hangingPunct="1"/>
            <a:r>
              <a:rPr lang="en-US" dirty="0">
                <a:latin typeface="Calibri" charset="0"/>
                <a:ea typeface="ＭＳ Ｐゴシック" charset="0"/>
                <a:cs typeface="ＭＳ Ｐゴシック" charset="0"/>
              </a:rPr>
              <a:t>Assume it is a static collection for the moment</a:t>
            </a:r>
          </a:p>
          <a:p>
            <a:pPr lvl="1" eaLnBrk="1" hangingPunct="1"/>
            <a:endParaRPr lang="en-US" dirty="0">
              <a:latin typeface="Calibri" charset="0"/>
              <a:ea typeface="ＭＳ Ｐゴシック" charset="0"/>
              <a:cs typeface="ＭＳ Ｐゴシック" charset="0"/>
            </a:endParaRPr>
          </a:p>
          <a:p>
            <a:pPr eaLnBrk="1" hangingPunct="1"/>
            <a:r>
              <a:rPr lang="en-US" dirty="0">
                <a:solidFill>
                  <a:srgbClr val="357E69"/>
                </a:solidFill>
                <a:latin typeface="Calibri" charset="0"/>
                <a:ea typeface="ＭＳ Ｐゴシック" charset="0"/>
                <a:cs typeface="ＭＳ Ｐゴシック" charset="0"/>
              </a:rPr>
              <a:t>Goal</a:t>
            </a:r>
            <a:r>
              <a:rPr lang="en-US" dirty="0">
                <a:latin typeface="Calibri" charset="0"/>
                <a:ea typeface="ＭＳ Ｐゴシック" charset="0"/>
                <a:cs typeface="ＭＳ Ｐゴシック" charset="0"/>
              </a:rPr>
              <a:t>: Retrieve documents with information that is </a:t>
            </a:r>
            <a:r>
              <a:rPr lang="en-US" dirty="0">
                <a:solidFill>
                  <a:schemeClr val="accent2"/>
                </a:solidFill>
                <a:latin typeface="Calibri" charset="0"/>
                <a:ea typeface="ＭＳ Ｐゴシック" charset="0"/>
                <a:cs typeface="ＭＳ Ｐゴシック" charset="0"/>
              </a:rPr>
              <a:t>relevant</a:t>
            </a:r>
            <a:r>
              <a:rPr lang="en-US" dirty="0">
                <a:latin typeface="Calibri" charset="0"/>
                <a:ea typeface="ＭＳ Ｐゴシック" charset="0"/>
                <a:cs typeface="ＭＳ Ｐゴシック" charset="0"/>
              </a:rPr>
              <a:t> to the user’s </a:t>
            </a:r>
            <a:r>
              <a:rPr lang="en-US" dirty="0">
                <a:solidFill>
                  <a:srgbClr val="C0504D"/>
                </a:solidFill>
                <a:latin typeface="Calibri" charset="0"/>
                <a:ea typeface="ＭＳ Ｐゴシック" charset="0"/>
                <a:cs typeface="ＭＳ Ｐゴシック" charset="0"/>
              </a:rPr>
              <a:t>information need</a:t>
            </a:r>
            <a:r>
              <a:rPr lang="en-US" dirty="0">
                <a:solidFill>
                  <a:schemeClr val="hlink"/>
                </a:solidFill>
                <a:latin typeface="Calibri" charset="0"/>
                <a:ea typeface="ＭＳ Ｐゴシック" charset="0"/>
                <a:cs typeface="ＭＳ Ｐゴシック" charset="0"/>
              </a:rPr>
              <a:t> </a:t>
            </a:r>
            <a:r>
              <a:rPr lang="en-US" dirty="0">
                <a:solidFill>
                  <a:srgbClr val="0D0D0D"/>
                </a:solidFill>
                <a:latin typeface="Calibri" charset="0"/>
                <a:ea typeface="ＭＳ Ｐゴシック" charset="0"/>
                <a:cs typeface="ＭＳ Ｐゴシック" charset="0"/>
              </a:rPr>
              <a:t>and helps the user complete a </a:t>
            </a:r>
            <a:r>
              <a:rPr lang="en-US" dirty="0">
                <a:solidFill>
                  <a:schemeClr val="accent2"/>
                </a:solidFill>
                <a:latin typeface="Calibri" charset="0"/>
                <a:ea typeface="ＭＳ Ｐゴシック" charset="0"/>
                <a:cs typeface="ＭＳ Ｐゴシック" charset="0"/>
              </a:rPr>
              <a:t>task</a:t>
            </a:r>
          </a:p>
        </p:txBody>
      </p:sp>
      <p:sp>
        <p:nvSpPr>
          <p:cNvPr id="2765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17485923-2EF8-3C46-B1DD-A13F8B25F819}" type="slidenum">
              <a:rPr lang="en-US" sz="1200">
                <a:solidFill>
                  <a:srgbClr val="898989"/>
                </a:solidFill>
                <a:latin typeface="Calibri" charset="0"/>
              </a:rPr>
              <a:pPr eaLnBrk="1" hangingPunct="1"/>
              <a:t>18</a:t>
            </a:fld>
            <a:endParaRPr lang="en-US" sz="1200">
              <a:solidFill>
                <a:srgbClr val="898989"/>
              </a:solidFill>
              <a:latin typeface="Calibri" charset="0"/>
            </a:endParaRPr>
          </a:p>
        </p:txBody>
      </p:sp>
      <p:sp>
        <p:nvSpPr>
          <p:cNvPr id="27653" name="TextBox 5"/>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1.1</a:t>
            </a:r>
          </a:p>
        </p:txBody>
      </p:sp>
    </p:spTree>
    <p:extLst>
      <p:ext uri="{BB962C8B-B14F-4D97-AF65-F5344CB8AC3E}">
        <p14:creationId xmlns:p14="http://schemas.microsoft.com/office/powerpoint/2010/main" val="1429290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43575"/>
            <a:ext cx="8229600" cy="383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081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BB2E8-194C-4641-A4DF-EF13ACAA6D70}"/>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251D2C7E-522D-4264-AFA4-18193AA58DE1}"/>
              </a:ext>
            </a:extLst>
          </p:cNvPr>
          <p:cNvSpPr>
            <a:spLocks noGrp="1"/>
          </p:cNvSpPr>
          <p:nvPr>
            <p:ph idx="1"/>
          </p:nvPr>
        </p:nvSpPr>
        <p:spPr/>
        <p:txBody>
          <a:bodyPr/>
          <a:lstStyle/>
          <a:p>
            <a:r>
              <a:rPr lang="zh-CN" altLang="en-US" dirty="0"/>
              <a:t>一、信息检索</a:t>
            </a:r>
            <a:endParaRPr lang="en-US" altLang="zh-CN" dirty="0"/>
          </a:p>
          <a:p>
            <a:r>
              <a:rPr lang="zh-CN" altLang="en-US" dirty="0"/>
              <a:t>二、信息检索的本质</a:t>
            </a:r>
            <a:endParaRPr lang="en-US" altLang="zh-CN" dirty="0"/>
          </a:p>
          <a:p>
            <a:r>
              <a:rPr lang="zh-CN" altLang="en-US" dirty="0"/>
              <a:t>三</a:t>
            </a:r>
            <a:r>
              <a:rPr lang="zh-CN" altLang="en-US"/>
              <a:t>、搜索引擎（填空）</a:t>
            </a:r>
            <a:endParaRPr lang="en-US" altLang="zh-CN" dirty="0"/>
          </a:p>
          <a:p>
            <a:r>
              <a:rPr lang="zh-CN" altLang="en-US" dirty="0"/>
              <a:t>四、信息检索技术的应用（不考）</a:t>
            </a:r>
          </a:p>
        </p:txBody>
      </p:sp>
    </p:spTree>
    <p:extLst>
      <p:ext uri="{BB962C8B-B14F-4D97-AF65-F5344CB8AC3E}">
        <p14:creationId xmlns:p14="http://schemas.microsoft.com/office/powerpoint/2010/main" val="148259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46682-4A97-4AAD-BE01-0C507F740030}"/>
              </a:ext>
            </a:extLst>
          </p:cNvPr>
          <p:cNvSpPr>
            <a:spLocks noGrp="1"/>
          </p:cNvSpPr>
          <p:nvPr>
            <p:ph type="title"/>
          </p:nvPr>
        </p:nvSpPr>
        <p:spPr/>
        <p:txBody>
          <a:bodyPr/>
          <a:lstStyle/>
          <a:p>
            <a:r>
              <a:rPr lang="zh-CN" altLang="en-US" dirty="0"/>
              <a:t>相关度与相似度</a:t>
            </a:r>
          </a:p>
        </p:txBody>
      </p:sp>
      <p:sp>
        <p:nvSpPr>
          <p:cNvPr id="3" name="内容占位符 2">
            <a:extLst>
              <a:ext uri="{FF2B5EF4-FFF2-40B4-BE49-F238E27FC236}">
                <a16:creationId xmlns:a16="http://schemas.microsoft.com/office/drawing/2014/main" id="{C520F168-A725-4399-8568-33E15B161FD2}"/>
              </a:ext>
            </a:extLst>
          </p:cNvPr>
          <p:cNvSpPr>
            <a:spLocks noGrp="1"/>
          </p:cNvSpPr>
          <p:nvPr>
            <p:ph idx="1"/>
          </p:nvPr>
        </p:nvSpPr>
        <p:spPr/>
        <p:txBody>
          <a:bodyPr/>
          <a:lstStyle/>
          <a:p>
            <a:r>
              <a:rPr lang="en-US" altLang="zh-CN" b="0" i="0" dirty="0">
                <a:solidFill>
                  <a:srgbClr val="222222"/>
                </a:solidFill>
                <a:effectLst/>
                <a:latin typeface="Arial" panose="020B0604020202020204" pitchFamily="34" charset="0"/>
              </a:rPr>
              <a:t>Relevance  </a:t>
            </a:r>
            <a:r>
              <a:rPr lang="zh-CN" altLang="en-US" dirty="0">
                <a:solidFill>
                  <a:srgbClr val="222222"/>
                </a:solidFill>
                <a:latin typeface="Arial" panose="020B0604020202020204" pitchFamily="34" charset="0"/>
              </a:rPr>
              <a:t>语义相关</a:t>
            </a:r>
            <a:endParaRPr lang="en-US" altLang="zh-CN" dirty="0"/>
          </a:p>
          <a:p>
            <a:r>
              <a:rPr lang="en-US" altLang="zh-CN" dirty="0"/>
              <a:t>Similarity   </a:t>
            </a:r>
            <a:r>
              <a:rPr lang="zh-CN" altLang="en-US" dirty="0"/>
              <a:t>特征空间是距离</a:t>
            </a:r>
            <a:endParaRPr lang="en-US" altLang="zh-CN" dirty="0"/>
          </a:p>
          <a:p>
            <a:pPr lvl="1"/>
            <a:r>
              <a:rPr lang="zh-CN" altLang="en-US" dirty="0"/>
              <a:t>欧式距离</a:t>
            </a:r>
            <a:endParaRPr lang="en-US" altLang="zh-CN" dirty="0"/>
          </a:p>
          <a:p>
            <a:pPr lvl="1"/>
            <a:r>
              <a:rPr lang="zh-CN" altLang="en-US" dirty="0"/>
              <a:t>编辑距离</a:t>
            </a:r>
            <a:endParaRPr lang="en-US" altLang="zh-CN" dirty="0"/>
          </a:p>
          <a:p>
            <a:pPr lvl="1"/>
            <a:r>
              <a:rPr lang="zh-CN" altLang="en-US" dirty="0"/>
              <a:t>相似度学习</a:t>
            </a:r>
          </a:p>
        </p:txBody>
      </p:sp>
    </p:spTree>
    <p:extLst>
      <p:ext uri="{BB962C8B-B14F-4D97-AF65-F5344CB8AC3E}">
        <p14:creationId xmlns:p14="http://schemas.microsoft.com/office/powerpoint/2010/main" val="1611176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lstStyle/>
          <a:p>
            <a:endParaRPr lang="zh-CN" altLang="en-US"/>
          </a:p>
        </p:txBody>
      </p:sp>
      <p:sp>
        <p:nvSpPr>
          <p:cNvPr id="3075" name="内容占位符 2"/>
          <p:cNvSpPr>
            <a:spLocks noGrp="1"/>
          </p:cNvSpPr>
          <p:nvPr>
            <p:ph idx="1"/>
          </p:nvPr>
        </p:nvSpPr>
        <p:spPr/>
        <p:txBody>
          <a:bodyPr/>
          <a:lstStyle/>
          <a:p>
            <a:r>
              <a:rPr lang="zh-CN" altLang="en-US"/>
              <a:t>确定文档和查询之间的</a:t>
            </a:r>
            <a:r>
              <a:rPr lang="zh-CN" altLang="en-US" b="1">
                <a:solidFill>
                  <a:srgbClr val="0000FF"/>
                </a:solidFill>
              </a:rPr>
              <a:t>相关度</a:t>
            </a:r>
            <a:r>
              <a:rPr lang="zh-CN" altLang="en-US"/>
              <a:t>是</a:t>
            </a:r>
            <a:r>
              <a:rPr lang="en-US" altLang="zh-CN"/>
              <a:t>IR</a:t>
            </a:r>
            <a:r>
              <a:rPr lang="zh-CN" altLang="en-US"/>
              <a:t>的核心问题</a:t>
            </a:r>
          </a:p>
          <a:p>
            <a:endParaRPr lang="zh-CN" altLang="en-US"/>
          </a:p>
        </p:txBody>
      </p:sp>
      <p:pic>
        <p:nvPicPr>
          <p:cNvPr id="307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378075"/>
            <a:ext cx="661987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5950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838200"/>
            <a:ext cx="7239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119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b="1" dirty="0"/>
              <a:t>信息检索本质</a:t>
            </a:r>
            <a:endParaRPr lang="en-US" altLang="zh-CN" b="1" dirty="0"/>
          </a:p>
          <a:p>
            <a:pPr lvl="1"/>
            <a:r>
              <a:rPr lang="zh-CN" altLang="en-US" dirty="0"/>
              <a:t>给定一个查询</a:t>
            </a:r>
            <a:r>
              <a:rPr lang="en-US" altLang="zh-CN" i="1" dirty="0"/>
              <a:t>Q</a:t>
            </a:r>
            <a:r>
              <a:rPr lang="zh-CN" altLang="en-US" dirty="0"/>
              <a:t>，</a:t>
            </a:r>
            <a:endParaRPr lang="en-US" altLang="zh-CN" dirty="0"/>
          </a:p>
          <a:p>
            <a:pPr lvl="1"/>
            <a:r>
              <a:rPr lang="zh-CN" altLang="en-US" dirty="0"/>
              <a:t>从文档集合</a:t>
            </a:r>
            <a:r>
              <a:rPr lang="en-US" altLang="zh-CN" i="1" dirty="0"/>
              <a:t>C</a:t>
            </a:r>
            <a:r>
              <a:rPr lang="zh-CN" altLang="en-US" dirty="0"/>
              <a:t>中</a:t>
            </a:r>
            <a:endParaRPr lang="en-US" altLang="zh-CN" dirty="0"/>
          </a:p>
          <a:p>
            <a:pPr lvl="1"/>
            <a:r>
              <a:rPr lang="zh-CN" altLang="en-US" dirty="0"/>
              <a:t>计算每篇文档</a:t>
            </a:r>
            <a:r>
              <a:rPr lang="en-US" altLang="zh-CN" i="1" dirty="0"/>
              <a:t>D</a:t>
            </a:r>
            <a:r>
              <a:rPr lang="zh-CN" altLang="en-US" dirty="0"/>
              <a:t>与</a:t>
            </a:r>
            <a:r>
              <a:rPr lang="en-US" altLang="zh-CN" i="1" dirty="0"/>
              <a:t>Q</a:t>
            </a:r>
            <a:r>
              <a:rPr lang="zh-CN" altLang="en-US" dirty="0"/>
              <a:t>的相关度</a:t>
            </a:r>
            <a:endParaRPr lang="en-US" altLang="zh-CN" dirty="0"/>
          </a:p>
          <a:p>
            <a:pPr lvl="2"/>
            <a:r>
              <a:rPr lang="zh-CN" altLang="en-US" dirty="0"/>
              <a:t>词条  共现</a:t>
            </a:r>
            <a:endParaRPr lang="en-US" altLang="zh-CN" dirty="0"/>
          </a:p>
          <a:p>
            <a:pPr lvl="2"/>
            <a:r>
              <a:rPr lang="zh-CN" altLang="en-US" dirty="0"/>
              <a:t>知识图谱</a:t>
            </a:r>
            <a:endParaRPr lang="en-US" altLang="zh-CN" dirty="0"/>
          </a:p>
          <a:p>
            <a:pPr lvl="2"/>
            <a:r>
              <a:rPr lang="zh-CN" altLang="en-US" dirty="0"/>
              <a:t>距离公式</a:t>
            </a:r>
            <a:endParaRPr lang="en-US" altLang="zh-CN" dirty="0"/>
          </a:p>
          <a:p>
            <a:pPr lvl="1"/>
            <a:r>
              <a:rPr lang="zh-CN" altLang="en-US" dirty="0"/>
              <a:t>排序</a:t>
            </a:r>
            <a:r>
              <a:rPr lang="en-US" altLang="zh-CN" dirty="0"/>
              <a:t>(Ranking)</a:t>
            </a:r>
            <a:r>
              <a:rPr lang="zh-CN" altLang="en-US" dirty="0"/>
              <a:t>。</a:t>
            </a:r>
            <a:endParaRPr lang="en-US" altLang="zh-CN" dirty="0"/>
          </a:p>
          <a:p>
            <a:pPr lvl="2"/>
            <a:r>
              <a:rPr lang="zh-CN" altLang="en-US" dirty="0"/>
              <a:t>匹配学习</a:t>
            </a:r>
            <a:endParaRPr lang="en-US" altLang="zh-CN" dirty="0"/>
          </a:p>
          <a:p>
            <a:pPr lvl="2"/>
            <a:r>
              <a:rPr lang="en-US" altLang="zh-CN" dirty="0"/>
              <a:t>L2R</a:t>
            </a:r>
          </a:p>
          <a:p>
            <a:pPr marL="0" indent="0">
              <a:buNone/>
            </a:pPr>
            <a:endParaRPr lang="en-US" altLang="zh-CN" dirty="0"/>
          </a:p>
          <a:p>
            <a:endParaRPr lang="zh-CN" altLang="en-US" dirty="0"/>
          </a:p>
        </p:txBody>
      </p:sp>
    </p:spTree>
    <p:extLst>
      <p:ext uri="{BB962C8B-B14F-4D97-AF65-F5344CB8AC3E}">
        <p14:creationId xmlns:p14="http://schemas.microsoft.com/office/powerpoint/2010/main" val="1129034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a:t>推荐系统本质</a:t>
            </a:r>
            <a:endParaRPr lang="en-US" altLang="zh-CN" b="1" dirty="0"/>
          </a:p>
          <a:p>
            <a:pPr lvl="1"/>
            <a:r>
              <a:rPr lang="zh-CN" altLang="en-US" dirty="0"/>
              <a:t>给定一个查询用户</a:t>
            </a:r>
            <a:r>
              <a:rPr lang="en-US" altLang="zh-CN" dirty="0"/>
              <a:t>U</a:t>
            </a:r>
            <a:r>
              <a:rPr lang="zh-CN" altLang="en-US" dirty="0"/>
              <a:t>，</a:t>
            </a:r>
            <a:endParaRPr lang="en-US" altLang="zh-CN" dirty="0"/>
          </a:p>
          <a:p>
            <a:pPr lvl="1"/>
            <a:r>
              <a:rPr lang="zh-CN" altLang="en-US" dirty="0"/>
              <a:t>从</a:t>
            </a:r>
            <a:r>
              <a:rPr lang="en-US" altLang="zh-CN" dirty="0"/>
              <a:t>item</a:t>
            </a:r>
            <a:r>
              <a:rPr lang="zh-CN" altLang="en-US" dirty="0"/>
              <a:t>集合</a:t>
            </a:r>
            <a:r>
              <a:rPr lang="en-US" altLang="zh-CN" i="1" dirty="0"/>
              <a:t>C</a:t>
            </a:r>
            <a:r>
              <a:rPr lang="zh-CN" altLang="en-US" dirty="0"/>
              <a:t>中</a:t>
            </a:r>
            <a:endParaRPr lang="en-US" altLang="zh-CN" dirty="0"/>
          </a:p>
          <a:p>
            <a:pPr lvl="1"/>
            <a:r>
              <a:rPr lang="zh-CN" altLang="en-US" dirty="0"/>
              <a:t>计算每个</a:t>
            </a:r>
            <a:r>
              <a:rPr lang="en-US" altLang="zh-CN" dirty="0"/>
              <a:t>item </a:t>
            </a:r>
            <a:r>
              <a:rPr lang="zh-CN" altLang="en-US" dirty="0"/>
              <a:t>与</a:t>
            </a:r>
            <a:r>
              <a:rPr lang="en-US" altLang="zh-CN" i="1" dirty="0"/>
              <a:t>user </a:t>
            </a:r>
            <a:r>
              <a:rPr lang="zh-CN" altLang="en-US" dirty="0"/>
              <a:t>的相关度</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Calibri" panose="020F0502020204030204" pitchFamily="34" charset="0"/>
              </a:rPr>
              <a:t>文档</a:t>
            </a:r>
            <a:r>
              <a:rPr lang="en-US" altLang="zh-CN" b="1" dirty="0">
                <a:latin typeface="Calibri" panose="020F0502020204030204" pitchFamily="34" charset="0"/>
              </a:rPr>
              <a:t>(Document)</a:t>
            </a:r>
            <a:endParaRPr lang="zh-CN" altLang="en-US" dirty="0"/>
          </a:p>
        </p:txBody>
      </p:sp>
      <p:sp>
        <p:nvSpPr>
          <p:cNvPr id="3" name="内容占位符 2"/>
          <p:cNvSpPr>
            <a:spLocks noGrp="1"/>
          </p:cNvSpPr>
          <p:nvPr>
            <p:ph idx="1"/>
          </p:nvPr>
        </p:nvSpPr>
        <p:spPr/>
        <p:txBody>
          <a:bodyPr/>
          <a:lstStyle/>
          <a:p>
            <a:pPr algn="just">
              <a:lnSpc>
                <a:spcPct val="110000"/>
              </a:lnSpc>
              <a:spcBef>
                <a:spcPct val="0"/>
              </a:spcBef>
            </a:pPr>
            <a:r>
              <a:rPr lang="zh-CN" altLang="en-US" b="1" dirty="0">
                <a:latin typeface="Calibri" panose="020F0502020204030204" pitchFamily="34" charset="0"/>
              </a:rPr>
              <a:t>文档</a:t>
            </a:r>
            <a:r>
              <a:rPr lang="en-US" altLang="zh-CN" b="1" dirty="0">
                <a:latin typeface="Calibri" panose="020F0502020204030204" pitchFamily="34" charset="0"/>
              </a:rPr>
              <a:t>(Document)</a:t>
            </a:r>
            <a:r>
              <a:rPr lang="zh-CN" altLang="en-US" dirty="0">
                <a:latin typeface="Calibri" panose="020F0502020204030204" pitchFamily="34" charset="0"/>
              </a:rPr>
              <a:t>：检索的对象</a:t>
            </a:r>
            <a:endParaRPr lang="en-US" altLang="zh-CN" dirty="0">
              <a:latin typeface="Calibri" panose="020F0502020204030204" pitchFamily="34" charset="0"/>
            </a:endParaRPr>
          </a:p>
          <a:p>
            <a:pPr lvl="1" algn="just">
              <a:lnSpc>
                <a:spcPct val="110000"/>
              </a:lnSpc>
              <a:spcBef>
                <a:spcPct val="0"/>
              </a:spcBef>
              <a:buFont typeface="Arial" panose="020B0604020202020204" pitchFamily="34" charset="0"/>
              <a:buChar char="•"/>
            </a:pPr>
            <a:r>
              <a:rPr lang="zh-CN" altLang="en-US" dirty="0">
                <a:latin typeface="Calibri" panose="020F0502020204030204" pitchFamily="34" charset="0"/>
              </a:rPr>
              <a:t>可以是文本，也可以是图像、视频、语音等多媒体文档，</a:t>
            </a:r>
            <a:r>
              <a:rPr lang="en-US" altLang="zh-CN" dirty="0">
                <a:latin typeface="Calibri" panose="020F0502020204030204" pitchFamily="34" charset="0"/>
              </a:rPr>
              <a:t>text retrieval / image retrieval / video retrieval / speech retrieval / multimedia retrieval</a:t>
            </a:r>
          </a:p>
          <a:p>
            <a:pPr lvl="1" algn="just">
              <a:lnSpc>
                <a:spcPct val="110000"/>
              </a:lnSpc>
              <a:spcBef>
                <a:spcPct val="0"/>
              </a:spcBef>
              <a:buFont typeface="Arial" panose="020B0604020202020204" pitchFamily="34" charset="0"/>
              <a:buChar char="•"/>
            </a:pPr>
            <a:r>
              <a:rPr lang="zh-CN" altLang="en-US" dirty="0">
                <a:latin typeface="Calibri" panose="020F0502020204030204" pitchFamily="34" charset="0"/>
              </a:rPr>
              <a:t>可以是无格式、半格式、有格式的</a:t>
            </a:r>
          </a:p>
          <a:p>
            <a:pPr algn="just">
              <a:lnSpc>
                <a:spcPct val="110000"/>
              </a:lnSpc>
              <a:spcBef>
                <a:spcPct val="0"/>
              </a:spcBef>
            </a:pPr>
            <a:r>
              <a:rPr lang="zh-CN" altLang="en-US" b="1" dirty="0">
                <a:latin typeface="Calibri" panose="020F0502020204030204" pitchFamily="34" charset="0"/>
              </a:rPr>
              <a:t>文档集合</a:t>
            </a:r>
            <a:r>
              <a:rPr lang="en-US" altLang="zh-CN" b="1" dirty="0">
                <a:latin typeface="Calibri" panose="020F0502020204030204" pitchFamily="34" charset="0"/>
              </a:rPr>
              <a:t>(Collection)</a:t>
            </a:r>
            <a:r>
              <a:rPr lang="zh-CN" altLang="en-US" dirty="0">
                <a:latin typeface="Calibri" panose="020F0502020204030204" pitchFamily="34" charset="0"/>
              </a:rPr>
              <a:t>：所有待检索的文档构成的集合</a:t>
            </a:r>
            <a:endParaRPr lang="en-US" altLang="zh-CN" dirty="0">
              <a:latin typeface="Calibri" panose="020F0502020204030204" pitchFamily="34" charset="0"/>
            </a:endParaRPr>
          </a:p>
          <a:p>
            <a:pPr lvl="1" algn="just">
              <a:lnSpc>
                <a:spcPct val="110000"/>
              </a:lnSpc>
              <a:spcBef>
                <a:spcPct val="0"/>
              </a:spcBef>
              <a:buFont typeface="Arial" panose="020B0604020202020204" pitchFamily="34" charset="0"/>
              <a:buChar char="•"/>
            </a:pPr>
            <a:r>
              <a:rPr lang="zh-CN" altLang="en-US" dirty="0">
                <a:latin typeface="Calibri" panose="020F0502020204030204" pitchFamily="34" charset="0"/>
              </a:rPr>
              <a:t>也称为</a:t>
            </a:r>
            <a:r>
              <a:rPr lang="en-US" altLang="zh-CN" dirty="0">
                <a:latin typeface="Calibri" panose="020F0502020204030204" pitchFamily="34" charset="0"/>
              </a:rPr>
              <a:t>Repository</a:t>
            </a:r>
            <a:r>
              <a:rPr lang="zh-CN" altLang="en-US" dirty="0">
                <a:latin typeface="Calibri" panose="020F0502020204030204" pitchFamily="34" charset="0"/>
              </a:rPr>
              <a:t>仓库，</a:t>
            </a:r>
            <a:r>
              <a:rPr lang="en-US" altLang="zh-CN" dirty="0">
                <a:latin typeface="Calibri" panose="020F0502020204030204" pitchFamily="34" charset="0"/>
              </a:rPr>
              <a:t>Corpus</a:t>
            </a:r>
            <a:r>
              <a:rPr lang="zh-CN" altLang="en-US" dirty="0">
                <a:latin typeface="Calibri" panose="020F0502020204030204" pitchFamily="34" charset="0"/>
              </a:rPr>
              <a:t>语料库，</a:t>
            </a:r>
            <a:r>
              <a:rPr lang="en-US" altLang="zh-CN" dirty="0">
                <a:latin typeface="Calibri" panose="020F0502020204030204" pitchFamily="34" charset="0"/>
              </a:rPr>
              <a:t>Dataset</a:t>
            </a:r>
            <a:endParaRPr lang="zh-CN" altLang="en-US" dirty="0">
              <a:latin typeface="Calibri" panose="020F0502020204030204" pitchFamily="34" charset="0"/>
            </a:endParaRPr>
          </a:p>
          <a:p>
            <a:pPr marL="0" indent="0">
              <a:buNone/>
            </a:pPr>
            <a:endParaRPr lang="zh-CN" altLang="en-US" dirty="0"/>
          </a:p>
        </p:txBody>
      </p:sp>
    </p:spTree>
    <p:extLst>
      <p:ext uri="{BB962C8B-B14F-4D97-AF65-F5344CB8AC3E}">
        <p14:creationId xmlns:p14="http://schemas.microsoft.com/office/powerpoint/2010/main" val="1365732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Calibri" panose="020F0502020204030204" pitchFamily="34" charset="0"/>
              </a:rPr>
              <a:t>查询</a:t>
            </a:r>
            <a:r>
              <a:rPr lang="en-US" altLang="zh-CN" b="1" dirty="0">
                <a:latin typeface="Calibri" panose="020F0502020204030204" pitchFamily="34" charset="0"/>
              </a:rPr>
              <a:t>(Query)</a:t>
            </a:r>
            <a:endParaRPr lang="zh-CN" altLang="en-US" dirty="0"/>
          </a:p>
        </p:txBody>
      </p:sp>
      <p:sp>
        <p:nvSpPr>
          <p:cNvPr id="3" name="内容占位符 2"/>
          <p:cNvSpPr>
            <a:spLocks noGrp="1"/>
          </p:cNvSpPr>
          <p:nvPr>
            <p:ph idx="1"/>
          </p:nvPr>
        </p:nvSpPr>
        <p:spPr/>
        <p:txBody>
          <a:bodyPr>
            <a:normAutofit fontScale="70000" lnSpcReduction="20000"/>
          </a:bodyPr>
          <a:lstStyle/>
          <a:p>
            <a:pPr algn="just">
              <a:lnSpc>
                <a:spcPct val="110000"/>
              </a:lnSpc>
              <a:spcBef>
                <a:spcPct val="0"/>
              </a:spcBef>
            </a:pPr>
            <a:r>
              <a:rPr lang="zh-CN" altLang="en-US" b="1" dirty="0">
                <a:latin typeface="Calibri" panose="020F0502020204030204" pitchFamily="34" charset="0"/>
              </a:rPr>
              <a:t>用户需求</a:t>
            </a:r>
            <a:r>
              <a:rPr lang="en-US" altLang="zh-CN" b="1" dirty="0">
                <a:latin typeface="Calibri" panose="020F0502020204030204" pitchFamily="34" charset="0"/>
              </a:rPr>
              <a:t>(User Need</a:t>
            </a:r>
            <a:r>
              <a:rPr lang="zh-CN" altLang="en-US" b="1" dirty="0">
                <a:latin typeface="Calibri" panose="020F0502020204030204" pitchFamily="34" charset="0"/>
              </a:rPr>
              <a:t>，</a:t>
            </a:r>
            <a:r>
              <a:rPr lang="en-US" altLang="zh-CN" b="1" dirty="0">
                <a:latin typeface="Calibri" panose="020F0502020204030204" pitchFamily="34" charset="0"/>
              </a:rPr>
              <a:t>UN)</a:t>
            </a:r>
            <a:r>
              <a:rPr lang="zh-CN" altLang="en-US" dirty="0">
                <a:latin typeface="Calibri" panose="020F0502020204030204" pitchFamily="34" charset="0"/>
              </a:rPr>
              <a:t>：</a:t>
            </a:r>
            <a:endParaRPr lang="en-US" altLang="zh-CN" dirty="0">
              <a:latin typeface="Calibri" panose="020F0502020204030204" pitchFamily="34" charset="0"/>
            </a:endParaRPr>
          </a:p>
          <a:p>
            <a:pPr lvl="1" algn="just">
              <a:lnSpc>
                <a:spcPct val="110000"/>
              </a:lnSpc>
              <a:spcBef>
                <a:spcPct val="0"/>
              </a:spcBef>
            </a:pPr>
            <a:r>
              <a:rPr lang="zh-CN" altLang="en-US" dirty="0">
                <a:latin typeface="Calibri" panose="020F0502020204030204" pitchFamily="34" charset="0"/>
              </a:rPr>
              <a:t>用户需要获得的信息</a:t>
            </a:r>
            <a:endParaRPr lang="en-US" altLang="zh-CN" dirty="0">
              <a:latin typeface="Calibri" panose="020F0502020204030204" pitchFamily="34" charset="0"/>
            </a:endParaRPr>
          </a:p>
          <a:p>
            <a:pPr lvl="1" algn="just">
              <a:lnSpc>
                <a:spcPct val="110000"/>
              </a:lnSpc>
              <a:spcBef>
                <a:spcPct val="0"/>
              </a:spcBef>
            </a:pPr>
            <a:r>
              <a:rPr lang="zh-CN" altLang="en-US" dirty="0">
                <a:latin typeface="Calibri" panose="020F0502020204030204" pitchFamily="34" charset="0"/>
              </a:rPr>
              <a:t>严格地说，</a:t>
            </a:r>
            <a:r>
              <a:rPr lang="en-US" altLang="zh-CN" dirty="0">
                <a:latin typeface="Calibri" panose="020F0502020204030204" pitchFamily="34" charset="0"/>
              </a:rPr>
              <a:t>UN</a:t>
            </a:r>
            <a:r>
              <a:rPr lang="zh-CN" altLang="en-US" dirty="0">
                <a:latin typeface="Calibri" panose="020F0502020204030204" pitchFamily="34" charset="0"/>
              </a:rPr>
              <a:t>只存在于用户的内心，</a:t>
            </a:r>
            <a:endParaRPr lang="en-US" altLang="zh-CN" dirty="0">
              <a:latin typeface="Calibri" panose="020F0502020204030204" pitchFamily="34" charset="0"/>
            </a:endParaRPr>
          </a:p>
          <a:p>
            <a:pPr algn="just">
              <a:lnSpc>
                <a:spcPct val="110000"/>
              </a:lnSpc>
              <a:spcBef>
                <a:spcPct val="0"/>
              </a:spcBef>
            </a:pPr>
            <a:r>
              <a:rPr lang="zh-CN" altLang="en-US" b="1" dirty="0">
                <a:latin typeface="Calibri" panose="020F0502020204030204" pitchFamily="34" charset="0"/>
              </a:rPr>
              <a:t>查询</a:t>
            </a:r>
            <a:r>
              <a:rPr lang="en-US" altLang="zh-CN" b="1" dirty="0">
                <a:latin typeface="Calibri" panose="020F0502020204030204" pitchFamily="34" charset="0"/>
              </a:rPr>
              <a:t>(Query)</a:t>
            </a:r>
          </a:p>
          <a:p>
            <a:pPr lvl="1" algn="just">
              <a:lnSpc>
                <a:spcPct val="110000"/>
              </a:lnSpc>
              <a:spcBef>
                <a:spcPct val="0"/>
              </a:spcBef>
            </a:pPr>
            <a:r>
              <a:rPr lang="en-US" altLang="zh-CN" dirty="0">
                <a:latin typeface="Calibri" panose="020F0502020204030204" pitchFamily="34" charset="0"/>
              </a:rPr>
              <a:t>UN</a:t>
            </a:r>
            <a:r>
              <a:rPr lang="zh-CN" altLang="en-US" dirty="0">
                <a:latin typeface="Calibri" panose="020F0502020204030204" pitchFamily="34" charset="0"/>
              </a:rPr>
              <a:t>提交给检索系统时称为查询</a:t>
            </a:r>
            <a:r>
              <a:rPr lang="en-US" altLang="zh-CN" dirty="0">
                <a:latin typeface="Calibri" panose="020F0502020204030204" pitchFamily="34" charset="0"/>
              </a:rPr>
              <a:t>(Query)</a:t>
            </a:r>
            <a:endParaRPr lang="en-US" altLang="zh-CN" b="1" dirty="0">
              <a:latin typeface="Calibri" panose="020F0502020204030204" pitchFamily="34" charset="0"/>
            </a:endParaRPr>
          </a:p>
          <a:p>
            <a:pPr lvl="1" algn="just">
              <a:lnSpc>
                <a:spcPct val="110000"/>
              </a:lnSpc>
              <a:spcBef>
                <a:spcPct val="0"/>
              </a:spcBef>
            </a:pPr>
            <a:r>
              <a:rPr lang="zh-CN" altLang="en-US" dirty="0">
                <a:latin typeface="Calibri" panose="020F0502020204030204" pitchFamily="34" charset="0"/>
              </a:rPr>
              <a:t>对同一个</a:t>
            </a:r>
            <a:r>
              <a:rPr lang="en-US" altLang="zh-CN" dirty="0">
                <a:latin typeface="Calibri" panose="020F0502020204030204" pitchFamily="34" charset="0"/>
              </a:rPr>
              <a:t>UN</a:t>
            </a:r>
            <a:r>
              <a:rPr lang="zh-CN" altLang="en-US" dirty="0">
                <a:latin typeface="Calibri" panose="020F0502020204030204" pitchFamily="34" charset="0"/>
              </a:rPr>
              <a:t>，不同人不同时候可以构造出不同的</a:t>
            </a:r>
            <a:r>
              <a:rPr lang="en-US" altLang="zh-CN" dirty="0">
                <a:latin typeface="Calibri" panose="020F0502020204030204" pitchFamily="34" charset="0"/>
              </a:rPr>
              <a:t>Query</a:t>
            </a:r>
          </a:p>
          <a:p>
            <a:pPr algn="just">
              <a:lnSpc>
                <a:spcPct val="110000"/>
              </a:lnSpc>
              <a:spcBef>
                <a:spcPct val="0"/>
              </a:spcBef>
            </a:pPr>
            <a:r>
              <a:rPr lang="en-US" altLang="zh-CN" dirty="0">
                <a:latin typeface="Calibri" panose="020F0502020204030204" pitchFamily="34" charset="0"/>
              </a:rPr>
              <a:t>Query</a:t>
            </a:r>
            <a:r>
              <a:rPr lang="zh-CN" altLang="en-US" dirty="0">
                <a:latin typeface="Calibri" panose="020F0502020204030204" pitchFamily="34" charset="0"/>
              </a:rPr>
              <a:t>在</a:t>
            </a:r>
            <a:r>
              <a:rPr lang="en-US" altLang="zh-CN" dirty="0">
                <a:latin typeface="Calibri" panose="020F0502020204030204" pitchFamily="34" charset="0"/>
              </a:rPr>
              <a:t>IR</a:t>
            </a:r>
            <a:r>
              <a:rPr lang="zh-CN" altLang="en-US" dirty="0">
                <a:latin typeface="Calibri" panose="020F0502020204030204" pitchFamily="34" charset="0"/>
              </a:rPr>
              <a:t>系统中往往还有内部表示</a:t>
            </a:r>
            <a:endParaRPr lang="en-US" altLang="zh-CN" dirty="0">
              <a:latin typeface="Calibri" panose="020F0502020204030204" pitchFamily="34" charset="0"/>
            </a:endParaRPr>
          </a:p>
          <a:p>
            <a:pPr lvl="1" algn="just">
              <a:lnSpc>
                <a:spcPct val="110000"/>
              </a:lnSpc>
              <a:spcBef>
                <a:spcPct val="0"/>
              </a:spcBef>
            </a:pPr>
            <a:r>
              <a:rPr lang="zh-CN" altLang="en-US" dirty="0">
                <a:latin typeface="Calibri" panose="020F0502020204030204" pitchFamily="34" charset="0"/>
              </a:rPr>
              <a:t>搜索引擎</a:t>
            </a:r>
            <a:endParaRPr lang="en-US" altLang="zh-CN" dirty="0">
              <a:latin typeface="Calibri" panose="020F0502020204030204" pitchFamily="34" charset="0"/>
            </a:endParaRPr>
          </a:p>
          <a:p>
            <a:pPr lvl="2" algn="just">
              <a:lnSpc>
                <a:spcPct val="110000"/>
              </a:lnSpc>
              <a:spcBef>
                <a:spcPct val="0"/>
              </a:spcBef>
            </a:pPr>
            <a:r>
              <a:rPr lang="zh-CN" altLang="en-US" dirty="0">
                <a:latin typeface="Calibri" panose="020F0502020204030204" pitchFamily="34" charset="0"/>
              </a:rPr>
              <a:t>关键字查询词    选择技巧</a:t>
            </a:r>
            <a:r>
              <a:rPr lang="en-US" altLang="zh-CN" dirty="0">
                <a:latin typeface="Calibri" panose="020F0502020204030204" pitchFamily="34" charset="0"/>
              </a:rPr>
              <a:t>/</a:t>
            </a:r>
            <a:r>
              <a:rPr lang="zh-CN" altLang="en-US" dirty="0">
                <a:latin typeface="Calibri" panose="020F0502020204030204" pitchFamily="34" charset="0"/>
              </a:rPr>
              <a:t>起名字技巧</a:t>
            </a:r>
            <a:endParaRPr lang="en-US" altLang="zh-CN" dirty="0">
              <a:latin typeface="Calibri" panose="020F0502020204030204" pitchFamily="34" charset="0"/>
            </a:endParaRPr>
          </a:p>
          <a:p>
            <a:pPr lvl="3" algn="just">
              <a:lnSpc>
                <a:spcPct val="110000"/>
              </a:lnSpc>
              <a:spcBef>
                <a:spcPct val="0"/>
              </a:spcBef>
            </a:pPr>
            <a:r>
              <a:rPr lang="zh-CN" altLang="en-US" dirty="0">
                <a:latin typeface="Calibri" panose="020F0502020204030204" pitchFamily="34" charset="0"/>
              </a:rPr>
              <a:t>建国  建军，国庆，冬梅   巧珍</a:t>
            </a:r>
            <a:endParaRPr lang="en-US" altLang="zh-CN" dirty="0">
              <a:latin typeface="Calibri" panose="020F0502020204030204" pitchFamily="34" charset="0"/>
            </a:endParaRPr>
          </a:p>
          <a:p>
            <a:pPr lvl="3" algn="just">
              <a:lnSpc>
                <a:spcPct val="110000"/>
              </a:lnSpc>
              <a:spcBef>
                <a:spcPct val="0"/>
              </a:spcBef>
            </a:pPr>
            <a:r>
              <a:rPr lang="zh-CN" altLang="en-US" dirty="0">
                <a:latin typeface="Calibri" panose="020F0502020204030204" pitchFamily="34" charset="0"/>
              </a:rPr>
              <a:t>爱红   卫东  </a:t>
            </a:r>
            <a:endParaRPr lang="en-US" altLang="zh-CN" dirty="0">
              <a:latin typeface="Calibri" panose="020F0502020204030204" pitchFamily="34" charset="0"/>
            </a:endParaRPr>
          </a:p>
          <a:p>
            <a:pPr lvl="3" algn="just">
              <a:lnSpc>
                <a:spcPct val="110000"/>
              </a:lnSpc>
              <a:spcBef>
                <a:spcPct val="0"/>
              </a:spcBef>
            </a:pPr>
            <a:r>
              <a:rPr lang="zh-CN" altLang="en-US" dirty="0">
                <a:latin typeface="Calibri" panose="020F0502020204030204" pitchFamily="34" charset="0"/>
              </a:rPr>
              <a:t>王军  李娜</a:t>
            </a:r>
            <a:endParaRPr lang="en-US" altLang="zh-CN" dirty="0">
              <a:latin typeface="Calibri" panose="020F0502020204030204" pitchFamily="34" charset="0"/>
            </a:endParaRPr>
          </a:p>
          <a:p>
            <a:pPr lvl="3" algn="just">
              <a:lnSpc>
                <a:spcPct val="110000"/>
              </a:lnSpc>
              <a:spcBef>
                <a:spcPct val="0"/>
              </a:spcBef>
            </a:pPr>
            <a:r>
              <a:rPr lang="zh-CN" altLang="en-US" dirty="0">
                <a:latin typeface="Calibri" panose="020F0502020204030204" pitchFamily="34" charset="0"/>
              </a:rPr>
              <a:t>浩然   子墨   一博</a:t>
            </a:r>
            <a:endParaRPr lang="en-US" altLang="zh-CN" dirty="0">
              <a:latin typeface="Calibri" panose="020F0502020204030204" pitchFamily="34" charset="0"/>
            </a:endParaRPr>
          </a:p>
          <a:p>
            <a:pPr lvl="1" algn="just">
              <a:lnSpc>
                <a:spcPct val="110000"/>
              </a:lnSpc>
              <a:spcBef>
                <a:spcPct val="0"/>
              </a:spcBef>
            </a:pPr>
            <a:r>
              <a:rPr lang="zh-CN" altLang="en-US" dirty="0">
                <a:latin typeface="Calibri" panose="020F0502020204030204" pitchFamily="34" charset="0"/>
              </a:rPr>
              <a:t>同义词  相关查询</a:t>
            </a:r>
            <a:endParaRPr lang="en-US" altLang="zh-CN" dirty="0">
              <a:latin typeface="Calibri" panose="020F0502020204030204" pitchFamily="34" charset="0"/>
            </a:endParaRPr>
          </a:p>
          <a:p>
            <a:pPr lvl="1" algn="just">
              <a:lnSpc>
                <a:spcPct val="110000"/>
              </a:lnSpc>
              <a:spcBef>
                <a:spcPct val="0"/>
              </a:spcBef>
            </a:pPr>
            <a:r>
              <a:rPr lang="zh-CN" altLang="en-US" dirty="0">
                <a:latin typeface="Calibri" panose="020F0502020204030204" pitchFamily="34" charset="0"/>
              </a:rPr>
              <a:t>拼写检查   </a:t>
            </a:r>
            <a:endParaRPr lang="en-US" altLang="zh-CN" dirty="0">
              <a:latin typeface="Calibri" panose="020F0502020204030204" pitchFamily="34" charset="0"/>
            </a:endParaRPr>
          </a:p>
          <a:p>
            <a:pPr lvl="1" algn="just">
              <a:lnSpc>
                <a:spcPct val="110000"/>
              </a:lnSpc>
              <a:spcBef>
                <a:spcPct val="0"/>
              </a:spcBef>
            </a:pPr>
            <a:r>
              <a:rPr lang="zh-CN" altLang="en-US" dirty="0">
                <a:latin typeface="Calibri" panose="020F0502020204030204" pitchFamily="34" charset="0"/>
              </a:rPr>
              <a:t>查询提示</a:t>
            </a:r>
            <a:endParaRPr lang="en-US" altLang="zh-CN" dirty="0">
              <a:latin typeface="Calibri" panose="020F0502020204030204" pitchFamily="34" charset="0"/>
            </a:endParaRPr>
          </a:p>
          <a:p>
            <a:pPr algn="just">
              <a:lnSpc>
                <a:spcPct val="110000"/>
              </a:lnSpc>
              <a:spcBef>
                <a:spcPct val="0"/>
              </a:spcBef>
            </a:pP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srcRect/>
          <a:stretch>
            <a:fillRect/>
          </a:stretch>
        </p:blipFill>
        <p:spPr bwMode="auto">
          <a:xfrm>
            <a:off x="285720" y="2071678"/>
            <a:ext cx="8229600" cy="2889929"/>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5410199" y="4191000"/>
            <a:ext cx="3651249" cy="533400"/>
          </a:xfrm>
          <a:prstGeom prst="rect">
            <a:avLst/>
          </a:prstGeom>
          <a:solidFill>
            <a:srgbClr val="FAC09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b="1" dirty="0">
                <a:solidFill>
                  <a:srgbClr val="000000"/>
                </a:solidFill>
                <a:latin typeface="Consolas"/>
                <a:cs typeface="Consolas"/>
              </a:rPr>
              <a:t>how trap mice alive</a:t>
            </a:r>
          </a:p>
        </p:txBody>
      </p:sp>
      <p:sp>
        <p:nvSpPr>
          <p:cNvPr id="28674"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The classic search model</a:t>
            </a:r>
          </a:p>
        </p:txBody>
      </p:sp>
      <p:sp>
        <p:nvSpPr>
          <p:cNvPr id="28675" name="Line 3"/>
          <p:cNvSpPr>
            <a:spLocks noChangeShapeType="1"/>
          </p:cNvSpPr>
          <p:nvPr/>
        </p:nvSpPr>
        <p:spPr bwMode="auto">
          <a:xfrm>
            <a:off x="5308600" y="5761038"/>
            <a:ext cx="0" cy="238125"/>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triangle" w="med" len="med"/>
              </a14:hiddenLine>
            </a:ext>
          </a:extLst>
        </p:spPr>
        <p:txBody>
          <a:bodyPr wrap="none" anchor="ctr">
            <a:spAutoFit/>
          </a:bodyPr>
          <a:lstStyle/>
          <a:p>
            <a:endParaRPr lang="en-US"/>
          </a:p>
        </p:txBody>
      </p:sp>
      <p:sp>
        <p:nvSpPr>
          <p:cNvPr id="28676" name="AutoShape 4"/>
          <p:cNvSpPr>
            <a:spLocks noChangeArrowheads="1"/>
          </p:cNvSpPr>
          <p:nvPr/>
        </p:nvSpPr>
        <p:spPr bwMode="auto">
          <a:xfrm>
            <a:off x="5562600" y="6142038"/>
            <a:ext cx="1617663" cy="639762"/>
          </a:xfrm>
          <a:prstGeom prst="flowChartMultidocument">
            <a:avLst/>
          </a:prstGeom>
          <a:solidFill>
            <a:srgbClr val="C6D9F1"/>
          </a:solidFill>
          <a:ln w="9525">
            <a:solidFill>
              <a:srgbClr val="000000"/>
            </a:solidFill>
            <a:miter lim="800000"/>
            <a:headEnd/>
            <a:tailEnd/>
          </a:ln>
        </p:spPr>
        <p:txBody>
          <a:bodyPr/>
          <a:lstStyle/>
          <a:p>
            <a:pPr algn="ctr" eaLnBrk="0" hangingPunct="0"/>
            <a:r>
              <a:rPr lang="en-US" sz="1400" b="1" dirty="0">
                <a:latin typeface="Arial" charset="0"/>
              </a:rPr>
              <a:t>Collection</a:t>
            </a:r>
          </a:p>
        </p:txBody>
      </p:sp>
      <p:sp>
        <p:nvSpPr>
          <p:cNvPr id="28677" name="Oval 5"/>
          <p:cNvSpPr>
            <a:spLocks noChangeArrowheads="1"/>
          </p:cNvSpPr>
          <p:nvPr/>
        </p:nvSpPr>
        <p:spPr bwMode="auto">
          <a:xfrm>
            <a:off x="1939925" y="1587500"/>
            <a:ext cx="1617663" cy="639763"/>
          </a:xfrm>
          <a:prstGeom prst="ellipse">
            <a:avLst/>
          </a:prstGeom>
          <a:solidFill>
            <a:schemeClr val="tx2">
              <a:lumMod val="20000"/>
              <a:lumOff val="80000"/>
            </a:schemeClr>
          </a:solidFill>
          <a:ln w="9525">
            <a:solidFill>
              <a:srgbClr val="000000"/>
            </a:solidFill>
            <a:round/>
            <a:headEnd/>
            <a:tailEnd/>
          </a:ln>
        </p:spPr>
        <p:txBody>
          <a:bodyPr/>
          <a:lstStyle/>
          <a:p>
            <a:pPr algn="ctr" eaLnBrk="0" hangingPunct="0"/>
            <a:r>
              <a:rPr lang="en-US" sz="1400" b="1" dirty="0">
                <a:latin typeface="Arial" charset="0"/>
              </a:rPr>
              <a:t>User task</a:t>
            </a:r>
          </a:p>
        </p:txBody>
      </p:sp>
      <p:sp>
        <p:nvSpPr>
          <p:cNvPr id="28678" name="Oval 6"/>
          <p:cNvSpPr>
            <a:spLocks noChangeArrowheads="1"/>
          </p:cNvSpPr>
          <p:nvPr/>
        </p:nvSpPr>
        <p:spPr bwMode="auto">
          <a:xfrm>
            <a:off x="1939925" y="2867025"/>
            <a:ext cx="1617663" cy="638175"/>
          </a:xfrm>
          <a:prstGeom prst="ellipse">
            <a:avLst/>
          </a:prstGeom>
          <a:solidFill>
            <a:srgbClr val="C6D9F1"/>
          </a:solidFill>
          <a:ln w="9525">
            <a:solidFill>
              <a:srgbClr val="000000"/>
            </a:solidFill>
            <a:round/>
            <a:headEnd/>
            <a:tailEnd/>
          </a:ln>
        </p:spPr>
        <p:txBody>
          <a:bodyPr/>
          <a:lstStyle/>
          <a:p>
            <a:pPr algn="ctr" eaLnBrk="0" hangingPunct="0"/>
            <a:r>
              <a:rPr lang="en-US" sz="1400" b="1" dirty="0">
                <a:latin typeface="Arial" charset="0"/>
              </a:rPr>
              <a:t> Info need</a:t>
            </a:r>
            <a:br>
              <a:rPr lang="en-US" sz="1400" b="1" dirty="0">
                <a:latin typeface="Arial" charset="0"/>
              </a:rPr>
            </a:br>
            <a:endParaRPr lang="en-US" sz="1400" b="1" dirty="0">
              <a:latin typeface="Arial" charset="0"/>
            </a:endParaRPr>
          </a:p>
        </p:txBody>
      </p:sp>
      <p:sp>
        <p:nvSpPr>
          <p:cNvPr id="28679" name="AutoShape 7"/>
          <p:cNvSpPr>
            <a:spLocks noChangeArrowheads="1"/>
          </p:cNvSpPr>
          <p:nvPr/>
        </p:nvSpPr>
        <p:spPr bwMode="auto">
          <a:xfrm>
            <a:off x="1939925" y="4038600"/>
            <a:ext cx="1617663" cy="641350"/>
          </a:xfrm>
          <a:prstGeom prst="flowChartManualInput">
            <a:avLst/>
          </a:prstGeom>
          <a:solidFill>
            <a:srgbClr val="C6D9F1"/>
          </a:solidFill>
          <a:ln w="9525">
            <a:solidFill>
              <a:srgbClr val="000000"/>
            </a:solidFill>
            <a:miter lim="800000"/>
            <a:headEnd/>
            <a:tailEnd/>
          </a:ln>
        </p:spPr>
        <p:txBody>
          <a:bodyPr/>
          <a:lstStyle/>
          <a:p>
            <a:pPr algn="ctr" eaLnBrk="0" hangingPunct="0"/>
            <a:r>
              <a:rPr lang="en-US" sz="1400" b="1" dirty="0">
                <a:latin typeface="Arial" charset="0"/>
              </a:rPr>
              <a:t>Query</a:t>
            </a:r>
            <a:br>
              <a:rPr lang="en-US" sz="1400" b="1" dirty="0">
                <a:latin typeface="Arial" charset="0"/>
              </a:rPr>
            </a:br>
            <a:endParaRPr lang="en-US" sz="1400" b="1" dirty="0">
              <a:latin typeface="Arial" charset="0"/>
            </a:endParaRPr>
          </a:p>
        </p:txBody>
      </p:sp>
      <p:sp>
        <p:nvSpPr>
          <p:cNvPr id="28681" name="Line 9"/>
          <p:cNvSpPr>
            <a:spLocks noChangeShapeType="1"/>
          </p:cNvSpPr>
          <p:nvPr/>
        </p:nvSpPr>
        <p:spPr bwMode="auto">
          <a:xfrm flipH="1">
            <a:off x="2743199" y="2227263"/>
            <a:ext cx="4763" cy="668337"/>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8683" name="Line 11"/>
          <p:cNvSpPr>
            <a:spLocks noChangeShapeType="1"/>
          </p:cNvSpPr>
          <p:nvPr/>
        </p:nvSpPr>
        <p:spPr bwMode="auto">
          <a:xfrm>
            <a:off x="2743200" y="3505200"/>
            <a:ext cx="0" cy="641350"/>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8684" name="AutoShape 12"/>
          <p:cNvSpPr>
            <a:spLocks noChangeArrowheads="1"/>
          </p:cNvSpPr>
          <p:nvPr/>
        </p:nvSpPr>
        <p:spPr bwMode="auto">
          <a:xfrm>
            <a:off x="3235325" y="6049963"/>
            <a:ext cx="1617663" cy="639762"/>
          </a:xfrm>
          <a:prstGeom prst="flowChartTerminator">
            <a:avLst/>
          </a:prstGeom>
          <a:solidFill>
            <a:srgbClr val="C6D9F1"/>
          </a:solidFill>
          <a:ln w="9525">
            <a:solidFill>
              <a:srgbClr val="000000"/>
            </a:solidFill>
            <a:miter lim="800000"/>
            <a:headEnd/>
            <a:tailEnd/>
          </a:ln>
        </p:spPr>
        <p:txBody>
          <a:bodyPr/>
          <a:lstStyle/>
          <a:p>
            <a:pPr algn="ctr" eaLnBrk="0" hangingPunct="0"/>
            <a:r>
              <a:rPr lang="en-US" sz="1400" b="1" dirty="0">
                <a:latin typeface="Arial" charset="0"/>
              </a:rPr>
              <a:t>Results</a:t>
            </a:r>
            <a:br>
              <a:rPr lang="en-US" sz="1400" b="1" dirty="0">
                <a:latin typeface="Arial" charset="0"/>
              </a:rPr>
            </a:br>
            <a:endParaRPr lang="en-US" sz="1400" b="1" dirty="0">
              <a:latin typeface="Arial" charset="0"/>
            </a:endParaRPr>
          </a:p>
        </p:txBody>
      </p:sp>
      <p:sp>
        <p:nvSpPr>
          <p:cNvPr id="28685" name="AutoShape 13"/>
          <p:cNvSpPr>
            <a:spLocks noChangeArrowheads="1"/>
          </p:cNvSpPr>
          <p:nvPr/>
        </p:nvSpPr>
        <p:spPr bwMode="auto">
          <a:xfrm>
            <a:off x="3235325" y="5160963"/>
            <a:ext cx="1617663" cy="639762"/>
          </a:xfrm>
          <a:prstGeom prst="flowChartProcess">
            <a:avLst/>
          </a:prstGeom>
          <a:solidFill>
            <a:srgbClr val="C6D9F1"/>
          </a:solidFill>
          <a:ln w="9525">
            <a:solidFill>
              <a:srgbClr val="000000"/>
            </a:solidFill>
            <a:miter lim="800000"/>
            <a:headEnd/>
            <a:tailEnd/>
          </a:ln>
        </p:spPr>
        <p:txBody>
          <a:bodyPr/>
          <a:lstStyle/>
          <a:p>
            <a:pPr algn="ctr" eaLnBrk="0" hangingPunct="0"/>
            <a:r>
              <a:rPr lang="en-US" sz="1400" b="1" dirty="0">
                <a:latin typeface="Arial" charset="0"/>
              </a:rPr>
              <a:t>Search</a:t>
            </a:r>
          </a:p>
          <a:p>
            <a:pPr algn="ctr" eaLnBrk="0" hangingPunct="0"/>
            <a:r>
              <a:rPr lang="en-US" sz="1400" b="1" dirty="0">
                <a:latin typeface="Arial" charset="0"/>
              </a:rPr>
              <a:t>engine</a:t>
            </a:r>
            <a:br>
              <a:rPr lang="en-US" sz="1400" b="1" dirty="0">
                <a:latin typeface="Arial" charset="0"/>
              </a:rPr>
            </a:br>
            <a:endParaRPr lang="en-US" sz="1400" b="1" dirty="0">
              <a:latin typeface="Arial" charset="0"/>
            </a:endParaRPr>
          </a:p>
        </p:txBody>
      </p:sp>
      <p:sp>
        <p:nvSpPr>
          <p:cNvPr id="28686" name="Oval 14"/>
          <p:cNvSpPr>
            <a:spLocks noChangeArrowheads="1"/>
          </p:cNvSpPr>
          <p:nvPr/>
        </p:nvSpPr>
        <p:spPr bwMode="auto">
          <a:xfrm>
            <a:off x="258763" y="6049963"/>
            <a:ext cx="1722437" cy="639762"/>
          </a:xfrm>
          <a:prstGeom prst="ellipse">
            <a:avLst/>
          </a:prstGeom>
          <a:solidFill>
            <a:srgbClr val="C6D9F1"/>
          </a:solidFill>
          <a:ln w="9525">
            <a:solidFill>
              <a:srgbClr val="000000"/>
            </a:solidFill>
            <a:round/>
            <a:headEnd/>
            <a:tailEnd/>
          </a:ln>
        </p:spPr>
        <p:txBody>
          <a:bodyPr/>
          <a:lstStyle/>
          <a:p>
            <a:pPr algn="ctr" eaLnBrk="0" hangingPunct="0"/>
            <a:r>
              <a:rPr lang="en-US" sz="1400" b="1" dirty="0">
                <a:latin typeface="Arial" charset="0"/>
              </a:rPr>
              <a:t>Query</a:t>
            </a:r>
            <a:br>
              <a:rPr lang="en-US" sz="1400" b="1" dirty="0">
                <a:latin typeface="Arial" charset="0"/>
              </a:rPr>
            </a:br>
            <a:r>
              <a:rPr lang="en-US" sz="1400" b="1" dirty="0">
                <a:latin typeface="Arial" charset="0"/>
              </a:rPr>
              <a:t>refinement </a:t>
            </a:r>
          </a:p>
        </p:txBody>
      </p:sp>
      <p:sp>
        <p:nvSpPr>
          <p:cNvPr id="28687" name="Line 15"/>
          <p:cNvSpPr>
            <a:spLocks noChangeShapeType="1"/>
          </p:cNvSpPr>
          <p:nvPr/>
        </p:nvSpPr>
        <p:spPr bwMode="auto">
          <a:xfrm>
            <a:off x="2819400" y="4724400"/>
            <a:ext cx="1222375" cy="436563"/>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8688" name="Line 16"/>
          <p:cNvSpPr>
            <a:spLocks noChangeShapeType="1"/>
          </p:cNvSpPr>
          <p:nvPr/>
        </p:nvSpPr>
        <p:spPr bwMode="auto">
          <a:xfrm flipH="1" flipV="1">
            <a:off x="4841875" y="5535613"/>
            <a:ext cx="1482725" cy="606425"/>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8689" name="Line 17"/>
          <p:cNvSpPr>
            <a:spLocks noChangeShapeType="1"/>
          </p:cNvSpPr>
          <p:nvPr/>
        </p:nvSpPr>
        <p:spPr bwMode="auto">
          <a:xfrm flipH="1">
            <a:off x="1981200" y="6359525"/>
            <a:ext cx="1254125" cy="11113"/>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8690" name="Line 18"/>
          <p:cNvSpPr>
            <a:spLocks noChangeShapeType="1"/>
          </p:cNvSpPr>
          <p:nvPr/>
        </p:nvSpPr>
        <p:spPr bwMode="auto">
          <a:xfrm flipV="1">
            <a:off x="1046162" y="4495800"/>
            <a:ext cx="20637" cy="1554163"/>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691" name="Line 19"/>
          <p:cNvSpPr>
            <a:spLocks noChangeShapeType="1"/>
          </p:cNvSpPr>
          <p:nvPr/>
        </p:nvSpPr>
        <p:spPr bwMode="auto">
          <a:xfrm>
            <a:off x="1066800" y="4495800"/>
            <a:ext cx="762000" cy="0"/>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wrap="square" anchor="ctr">
            <a:spAutoFit/>
          </a:bodyPr>
          <a:lstStyle/>
          <a:p>
            <a:endParaRPr lang="en-US"/>
          </a:p>
        </p:txBody>
      </p:sp>
      <p:sp>
        <p:nvSpPr>
          <p:cNvPr id="28692" name="Line 20"/>
          <p:cNvSpPr>
            <a:spLocks noChangeShapeType="1"/>
          </p:cNvSpPr>
          <p:nvPr/>
        </p:nvSpPr>
        <p:spPr bwMode="auto">
          <a:xfrm>
            <a:off x="4038600" y="5802313"/>
            <a:ext cx="0" cy="238125"/>
          </a:xfrm>
          <a:prstGeom prst="line">
            <a:avLst/>
          </a:prstGeom>
          <a:noFill/>
          <a:ln w="2857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nchor="ctr">
            <a:spAutoFit/>
          </a:bodyPr>
          <a:lstStyle/>
          <a:p>
            <a:endParaRPr lang="en-US"/>
          </a:p>
        </p:txBody>
      </p:sp>
      <p:sp>
        <p:nvSpPr>
          <p:cNvPr id="1054741" name="Text Box 21"/>
          <p:cNvSpPr txBox="1">
            <a:spLocks noChangeArrowheads="1"/>
          </p:cNvSpPr>
          <p:nvPr/>
        </p:nvSpPr>
        <p:spPr bwMode="auto">
          <a:xfrm>
            <a:off x="5407025" y="1557338"/>
            <a:ext cx="2951163" cy="701675"/>
          </a:xfrm>
          <a:prstGeom prst="rect">
            <a:avLst/>
          </a:prstGeom>
          <a:solidFill>
            <a:schemeClr val="accent6">
              <a:lumMod val="60000"/>
              <a:lumOff val="40000"/>
            </a:schemeClr>
          </a:solidFill>
          <a:ln w="9525">
            <a:noFill/>
            <a:miter lim="800000"/>
            <a:headEnd/>
            <a:tailEnd/>
          </a:ln>
          <a:effec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spcBef>
                <a:spcPct val="50000"/>
              </a:spcBef>
              <a:buClr>
                <a:schemeClr val="folHlink"/>
              </a:buClr>
              <a:buSzPct val="75000"/>
              <a:buFont typeface="Comic Sans MS" charset="0"/>
              <a:buNone/>
            </a:pPr>
            <a:r>
              <a:rPr kumimoji="1" lang="en-US" sz="2000" dirty="0">
                <a:solidFill>
                  <a:schemeClr val="tx2"/>
                </a:solidFill>
                <a:latin typeface="Times New Roman" charset="0"/>
              </a:rPr>
              <a:t>Get rid of mice in a politically correct way</a:t>
            </a:r>
            <a:endParaRPr kumimoji="1" lang="en-US" sz="2000" dirty="0">
              <a:solidFill>
                <a:schemeClr val="tx2"/>
              </a:solidFill>
              <a:effectLst>
                <a:outerShdw blurRad="38100" dist="38100" dir="2700000" algn="tl">
                  <a:srgbClr val="000000"/>
                </a:outerShdw>
              </a:effectLst>
              <a:latin typeface="Times New Roman" charset="0"/>
            </a:endParaRPr>
          </a:p>
        </p:txBody>
      </p:sp>
      <p:sp>
        <p:nvSpPr>
          <p:cNvPr id="28694" name="Text Box 22"/>
          <p:cNvSpPr txBox="1">
            <a:spLocks noChangeArrowheads="1"/>
          </p:cNvSpPr>
          <p:nvPr/>
        </p:nvSpPr>
        <p:spPr bwMode="auto">
          <a:xfrm>
            <a:off x="5410200" y="2849563"/>
            <a:ext cx="2824162" cy="579437"/>
          </a:xfrm>
          <a:prstGeom prst="rect">
            <a:avLst/>
          </a:prstGeom>
          <a:solidFill>
            <a:srgbClr val="FAC090"/>
          </a:solidFill>
          <a:ln>
            <a:noFill/>
          </a:ln>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nSpc>
                <a:spcPct val="70000"/>
              </a:lnSpc>
              <a:spcBef>
                <a:spcPct val="50000"/>
              </a:spcBef>
              <a:buClr>
                <a:schemeClr val="folHlink"/>
              </a:buClr>
              <a:buSzPct val="75000"/>
              <a:buFont typeface="Comic Sans MS" charset="0"/>
              <a:buNone/>
            </a:pPr>
            <a:r>
              <a:rPr kumimoji="1" lang="en-US" sz="2000" dirty="0">
                <a:solidFill>
                  <a:schemeClr val="tx2"/>
                </a:solidFill>
                <a:latin typeface="Times New Roman" charset="0"/>
              </a:rPr>
              <a:t>Info about removing mice</a:t>
            </a:r>
          </a:p>
          <a:p>
            <a:pPr>
              <a:lnSpc>
                <a:spcPct val="40000"/>
              </a:lnSpc>
              <a:spcBef>
                <a:spcPct val="50000"/>
              </a:spcBef>
              <a:buClr>
                <a:schemeClr val="folHlink"/>
              </a:buClr>
              <a:buSzPct val="75000"/>
              <a:buFont typeface="Comic Sans MS" charset="0"/>
              <a:buNone/>
            </a:pPr>
            <a:r>
              <a:rPr kumimoji="1" lang="en-US" sz="2000" dirty="0">
                <a:solidFill>
                  <a:schemeClr val="tx2"/>
                </a:solidFill>
                <a:latin typeface="Times New Roman" charset="0"/>
              </a:rPr>
              <a:t>without killing them </a:t>
            </a:r>
          </a:p>
        </p:txBody>
      </p:sp>
      <p:sp>
        <p:nvSpPr>
          <p:cNvPr id="28698" name="Line 26"/>
          <p:cNvSpPr>
            <a:spLocks noChangeShapeType="1"/>
          </p:cNvSpPr>
          <p:nvPr/>
        </p:nvSpPr>
        <p:spPr bwMode="auto">
          <a:xfrm flipH="1">
            <a:off x="6781800" y="2362201"/>
            <a:ext cx="0" cy="457199"/>
          </a:xfrm>
          <a:prstGeom prst="line">
            <a:avLst/>
          </a:prstGeom>
          <a:noFill/>
          <a:ln w="2857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square" anchor="ctr">
            <a:spAutoFit/>
          </a:bodyPr>
          <a:lstStyle/>
          <a:p>
            <a:endParaRPr lang="en-US"/>
          </a:p>
        </p:txBody>
      </p:sp>
      <p:sp>
        <p:nvSpPr>
          <p:cNvPr id="28699" name="Line 27"/>
          <p:cNvSpPr>
            <a:spLocks noChangeShapeType="1"/>
          </p:cNvSpPr>
          <p:nvPr/>
        </p:nvSpPr>
        <p:spPr bwMode="auto">
          <a:xfrm>
            <a:off x="6781801" y="3429001"/>
            <a:ext cx="0" cy="761999"/>
          </a:xfrm>
          <a:prstGeom prst="line">
            <a:avLst/>
          </a:prstGeom>
          <a:noFill/>
          <a:ln w="2857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square" anchor="ctr">
            <a:spAutoFit/>
          </a:bodyPr>
          <a:lstStyle/>
          <a:p>
            <a:endParaRPr lang="en-US"/>
          </a:p>
        </p:txBody>
      </p:sp>
      <p:cxnSp>
        <p:nvCxnSpPr>
          <p:cNvPr id="28701" name="AutoShape 29"/>
          <p:cNvCxnSpPr>
            <a:cxnSpLocks noChangeShapeType="1"/>
          </p:cNvCxnSpPr>
          <p:nvPr/>
        </p:nvCxnSpPr>
        <p:spPr bwMode="auto">
          <a:xfrm flipH="1">
            <a:off x="2874963" y="2357438"/>
            <a:ext cx="250825" cy="0"/>
          </a:xfrm>
          <a:prstGeom prst="straightConnector1">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triangle" w="med" len="med"/>
              </a14:hiddenLine>
            </a:ext>
          </a:extLst>
        </p:spPr>
      </p:cxnSp>
      <p:grpSp>
        <p:nvGrpSpPr>
          <p:cNvPr id="2" name="Group 30"/>
          <p:cNvGrpSpPr>
            <a:grpSpLocks/>
          </p:cNvGrpSpPr>
          <p:nvPr/>
        </p:nvGrpSpPr>
        <p:grpSpPr bwMode="auto">
          <a:xfrm>
            <a:off x="2819401" y="2373313"/>
            <a:ext cx="3951288" cy="369887"/>
            <a:chOff x="1776" y="1102"/>
            <a:chExt cx="2489" cy="233"/>
          </a:xfrm>
        </p:grpSpPr>
        <p:sp>
          <p:nvSpPr>
            <p:cNvPr id="28711" name="Text Box 31"/>
            <p:cNvSpPr txBox="1">
              <a:spLocks noChangeArrowheads="1"/>
            </p:cNvSpPr>
            <p:nvPr/>
          </p:nvSpPr>
          <p:spPr bwMode="auto">
            <a:xfrm>
              <a:off x="2277" y="1102"/>
              <a:ext cx="1127" cy="233"/>
            </a:xfrm>
            <a:prstGeom prst="rect">
              <a:avLst/>
            </a:prstGeom>
            <a:solidFill>
              <a:srgbClr val="88F29C"/>
            </a:solidFill>
            <a:ln w="28575">
              <a:solidFill>
                <a:srgbClr val="980000"/>
              </a:solidFill>
              <a:miter lim="800000"/>
              <a:headEnd/>
              <a:tailEnd/>
            </a:ln>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spcBef>
                  <a:spcPct val="20000"/>
                </a:spcBef>
                <a:buClr>
                  <a:schemeClr val="folHlink"/>
                </a:buClr>
                <a:buSzPct val="75000"/>
                <a:buFont typeface="Comic Sans MS" charset="0"/>
                <a:buNone/>
              </a:pPr>
              <a:r>
                <a:rPr kumimoji="1" lang="en-US" sz="1800">
                  <a:solidFill>
                    <a:srgbClr val="980000"/>
                  </a:solidFill>
                  <a:latin typeface="Arial" charset="0"/>
                </a:rPr>
                <a:t>Misconception?</a:t>
              </a:r>
              <a:endParaRPr kumimoji="1" lang="en-US" sz="2800">
                <a:solidFill>
                  <a:srgbClr val="980000"/>
                </a:solidFill>
                <a:latin typeface="Arial" charset="0"/>
              </a:endParaRPr>
            </a:p>
          </p:txBody>
        </p:sp>
        <p:cxnSp>
          <p:nvCxnSpPr>
            <p:cNvPr id="28712" name="AutoShape 32"/>
            <p:cNvCxnSpPr>
              <a:cxnSpLocks noChangeShapeType="1"/>
              <a:stCxn id="28711" idx="1"/>
            </p:cNvCxnSpPr>
            <p:nvPr/>
          </p:nvCxnSpPr>
          <p:spPr bwMode="auto">
            <a:xfrm flipH="1" flipV="1">
              <a:off x="1776" y="1191"/>
              <a:ext cx="501" cy="28"/>
            </a:xfrm>
            <a:prstGeom prst="straightConnector1">
              <a:avLst/>
            </a:prstGeom>
            <a:noFill/>
            <a:ln w="28575">
              <a:solidFill>
                <a:srgbClr val="980000"/>
              </a:solidFill>
              <a:round/>
              <a:headEnd/>
              <a:tailEnd type="triangle" w="med" len="med"/>
            </a:ln>
            <a:extLst>
              <a:ext uri="{909E8E84-426E-40dd-AFC4-6F175D3DCCD1}">
                <a14:hiddenFill xmlns:a14="http://schemas.microsoft.com/office/drawing/2010/main" xmlns="">
                  <a:noFill/>
                </a14:hiddenFill>
              </a:ext>
            </a:extLst>
          </p:spPr>
        </p:cxnSp>
        <p:cxnSp>
          <p:nvCxnSpPr>
            <p:cNvPr id="28713" name="AutoShape 33"/>
            <p:cNvCxnSpPr>
              <a:cxnSpLocks noChangeShapeType="1"/>
              <a:stCxn id="28711" idx="3"/>
            </p:cNvCxnSpPr>
            <p:nvPr/>
          </p:nvCxnSpPr>
          <p:spPr bwMode="auto">
            <a:xfrm>
              <a:off x="3404" y="1218"/>
              <a:ext cx="861" cy="4"/>
            </a:xfrm>
            <a:prstGeom prst="straightConnector1">
              <a:avLst/>
            </a:prstGeom>
            <a:noFill/>
            <a:ln w="28575">
              <a:solidFill>
                <a:srgbClr val="980000"/>
              </a:solidFill>
              <a:round/>
              <a:headEnd/>
              <a:tailEnd type="triangle" w="med" len="med"/>
            </a:ln>
            <a:extLst>
              <a:ext uri="{909E8E84-426E-40dd-AFC4-6F175D3DCCD1}">
                <a14:hiddenFill xmlns:a14="http://schemas.microsoft.com/office/drawing/2010/main" xmlns="">
                  <a:noFill/>
                </a14:hiddenFill>
              </a:ext>
            </a:extLst>
          </p:spPr>
        </p:cxnSp>
      </p:grpSp>
      <p:grpSp>
        <p:nvGrpSpPr>
          <p:cNvPr id="4" name="Group 38"/>
          <p:cNvGrpSpPr>
            <a:grpSpLocks/>
          </p:cNvGrpSpPr>
          <p:nvPr/>
        </p:nvGrpSpPr>
        <p:grpSpPr bwMode="auto">
          <a:xfrm>
            <a:off x="2819401" y="3505200"/>
            <a:ext cx="3970338" cy="369888"/>
            <a:chOff x="1776" y="2161"/>
            <a:chExt cx="2501" cy="233"/>
          </a:xfrm>
        </p:grpSpPr>
        <p:sp>
          <p:nvSpPr>
            <p:cNvPr id="28705" name="Text Box 39"/>
            <p:cNvSpPr txBox="1">
              <a:spLocks noChangeArrowheads="1"/>
            </p:cNvSpPr>
            <p:nvPr/>
          </p:nvSpPr>
          <p:spPr bwMode="auto">
            <a:xfrm>
              <a:off x="2278" y="2161"/>
              <a:ext cx="1143" cy="233"/>
            </a:xfrm>
            <a:prstGeom prst="rect">
              <a:avLst/>
            </a:prstGeom>
            <a:solidFill>
              <a:srgbClr val="88F29C"/>
            </a:solidFill>
            <a:ln w="28575">
              <a:solidFill>
                <a:srgbClr val="980000"/>
              </a:solidFill>
              <a:miter lim="800000"/>
              <a:headEnd/>
              <a:tailEnd/>
            </a:ln>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spcBef>
                  <a:spcPct val="20000"/>
                </a:spcBef>
                <a:buClr>
                  <a:schemeClr val="folHlink"/>
                </a:buClr>
                <a:buSzPct val="75000"/>
                <a:buFont typeface="Comic Sans MS" charset="0"/>
                <a:buNone/>
              </a:pPr>
              <a:r>
                <a:rPr kumimoji="1" lang="en-US" sz="1800">
                  <a:solidFill>
                    <a:srgbClr val="980000"/>
                  </a:solidFill>
                  <a:latin typeface="Arial" charset="0"/>
                </a:rPr>
                <a:t>Misformulation?</a:t>
              </a:r>
              <a:endParaRPr kumimoji="1" lang="en-US" sz="2800">
                <a:solidFill>
                  <a:srgbClr val="980000"/>
                </a:solidFill>
                <a:latin typeface="Arial" charset="0"/>
              </a:endParaRPr>
            </a:p>
          </p:txBody>
        </p:sp>
        <p:cxnSp>
          <p:nvCxnSpPr>
            <p:cNvPr id="28706" name="AutoShape 40"/>
            <p:cNvCxnSpPr>
              <a:cxnSpLocks noChangeShapeType="1"/>
              <a:stCxn id="28705" idx="1"/>
            </p:cNvCxnSpPr>
            <p:nvPr/>
          </p:nvCxnSpPr>
          <p:spPr bwMode="auto">
            <a:xfrm flipH="1">
              <a:off x="1776" y="2278"/>
              <a:ext cx="502" cy="27"/>
            </a:xfrm>
            <a:prstGeom prst="straightConnector1">
              <a:avLst/>
            </a:prstGeom>
            <a:noFill/>
            <a:ln w="28575">
              <a:solidFill>
                <a:srgbClr val="980000"/>
              </a:solidFill>
              <a:round/>
              <a:headEnd/>
              <a:tailEnd type="triangle" w="med" len="med"/>
            </a:ln>
            <a:extLst>
              <a:ext uri="{909E8E84-426E-40dd-AFC4-6F175D3DCCD1}">
                <a14:hiddenFill xmlns:a14="http://schemas.microsoft.com/office/drawing/2010/main" xmlns="">
                  <a:noFill/>
                </a14:hiddenFill>
              </a:ext>
            </a:extLst>
          </p:spPr>
        </p:cxnSp>
        <p:cxnSp>
          <p:nvCxnSpPr>
            <p:cNvPr id="28707" name="AutoShape 41"/>
            <p:cNvCxnSpPr>
              <a:cxnSpLocks noChangeShapeType="1"/>
            </p:cNvCxnSpPr>
            <p:nvPr/>
          </p:nvCxnSpPr>
          <p:spPr bwMode="auto">
            <a:xfrm flipV="1">
              <a:off x="3400" y="2281"/>
              <a:ext cx="877" cy="5"/>
            </a:xfrm>
            <a:prstGeom prst="straightConnector1">
              <a:avLst/>
            </a:prstGeom>
            <a:noFill/>
            <a:ln w="28575">
              <a:solidFill>
                <a:srgbClr val="980000"/>
              </a:solidFill>
              <a:round/>
              <a:headEnd/>
              <a:tailEnd type="triangle" w="med" len="med"/>
            </a:ln>
            <a:extLst>
              <a:ext uri="{909E8E84-426E-40dd-AFC4-6F175D3DCCD1}">
                <a14:hiddenFill xmlns:a14="http://schemas.microsoft.com/office/drawing/2010/main" xmlns="">
                  <a:noFill/>
                </a14:hiddenFill>
              </a:ext>
            </a:extLst>
          </p:spPr>
        </p:cxnSp>
      </p:grpSp>
      <p:sp>
        <p:nvSpPr>
          <p:cNvPr id="6" name="Rounded Rectangle 5"/>
          <p:cNvSpPr/>
          <p:nvPr/>
        </p:nvSpPr>
        <p:spPr>
          <a:xfrm>
            <a:off x="8001000" y="4267200"/>
            <a:ext cx="914400" cy="381000"/>
          </a:xfrm>
          <a:prstGeom prst="round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t>Search</a:t>
            </a:r>
            <a:endParaRPr lang="en-US" dirty="0"/>
          </a:p>
        </p:txBody>
      </p:sp>
    </p:spTree>
    <p:extLst>
      <p:ext uri="{BB962C8B-B14F-4D97-AF65-F5344CB8AC3E}">
        <p14:creationId xmlns:p14="http://schemas.microsoft.com/office/powerpoint/2010/main" val="66416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7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6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54741" grpId="0" animBg="1"/>
      <p:bldP spid="28694" grpId="0" animBg="1"/>
      <p:bldP spid="28698" grpId="0" animBg="1"/>
      <p:bldP spid="28699"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lnSpc>
                <a:spcPct val="110000"/>
              </a:lnSpc>
              <a:spcBef>
                <a:spcPct val="0"/>
              </a:spcBef>
            </a:pPr>
            <a:r>
              <a:rPr lang="en-US" altLang="zh-CN" dirty="0">
                <a:latin typeface="Calibri" panose="020F0502020204030204" pitchFamily="34" charset="0"/>
              </a:rPr>
              <a:t>Query</a:t>
            </a:r>
            <a:r>
              <a:rPr lang="zh-CN" altLang="en-US" dirty="0">
                <a:latin typeface="Calibri" panose="020F0502020204030204" pitchFamily="34" charset="0"/>
              </a:rPr>
              <a:t>在</a:t>
            </a:r>
            <a:r>
              <a:rPr lang="en-US" altLang="zh-CN" dirty="0">
                <a:latin typeface="Calibri" panose="020F0502020204030204" pitchFamily="34" charset="0"/>
              </a:rPr>
              <a:t>IR</a:t>
            </a:r>
            <a:r>
              <a:rPr lang="zh-CN" altLang="en-US" dirty="0">
                <a:latin typeface="Calibri" panose="020F0502020204030204" pitchFamily="34" charset="0"/>
              </a:rPr>
              <a:t>系统中往往还有内部表示</a:t>
            </a:r>
            <a:endParaRPr lang="en-US" altLang="zh-CN" dirty="0">
              <a:latin typeface="Calibri" panose="020F0502020204030204" pitchFamily="34" charset="0"/>
            </a:endParaRPr>
          </a:p>
          <a:p>
            <a:pPr lvl="1" algn="just">
              <a:lnSpc>
                <a:spcPct val="110000"/>
              </a:lnSpc>
              <a:spcBef>
                <a:spcPct val="0"/>
              </a:spcBef>
            </a:pPr>
            <a:r>
              <a:rPr lang="zh-CN" altLang="en-US" dirty="0">
                <a:latin typeface="Calibri" panose="020F0502020204030204" pitchFamily="34" charset="0"/>
              </a:rPr>
              <a:t>图片查询</a:t>
            </a:r>
            <a:endParaRPr lang="en-US" altLang="zh-CN" dirty="0">
              <a:latin typeface="Calibri" panose="020F0502020204030204" pitchFamily="34" charset="0"/>
            </a:endParaRPr>
          </a:p>
          <a:p>
            <a:pPr lvl="2" algn="just">
              <a:lnSpc>
                <a:spcPct val="110000"/>
              </a:lnSpc>
              <a:spcBef>
                <a:spcPct val="0"/>
              </a:spcBef>
            </a:pPr>
            <a:r>
              <a:rPr lang="zh-CN" altLang="en-US" dirty="0">
                <a:latin typeface="Calibri" panose="020F0502020204030204" pitchFamily="34" charset="0"/>
              </a:rPr>
              <a:t>识图    图片标注</a:t>
            </a:r>
            <a:endParaRPr lang="en-US" altLang="zh-CN" dirty="0">
              <a:latin typeface="Calibri" panose="020F0502020204030204" pitchFamily="34" charset="0"/>
            </a:endParaRPr>
          </a:p>
          <a:p>
            <a:pPr lvl="2" algn="just">
              <a:lnSpc>
                <a:spcPct val="110000"/>
              </a:lnSpc>
              <a:spcBef>
                <a:spcPct val="0"/>
              </a:spcBef>
            </a:pPr>
            <a:r>
              <a:rPr lang="zh-CN" altLang="en-US" dirty="0">
                <a:latin typeface="Calibri" panose="020F0502020204030204" pitchFamily="34" charset="0"/>
              </a:rPr>
              <a:t>图片    身份识别，哈希学习</a:t>
            </a:r>
            <a:endParaRPr lang="en-US" altLang="zh-CN" dirty="0">
              <a:latin typeface="Calibri" panose="020F0502020204030204" pitchFamily="34" charset="0"/>
            </a:endParaRPr>
          </a:p>
          <a:p>
            <a:pPr lvl="2" algn="just">
              <a:lnSpc>
                <a:spcPct val="110000"/>
              </a:lnSpc>
              <a:spcBef>
                <a:spcPct val="0"/>
              </a:spcBef>
            </a:pPr>
            <a:r>
              <a:rPr lang="zh-CN" altLang="en-US" dirty="0">
                <a:latin typeface="Calibri" panose="020F0502020204030204" pitchFamily="34" charset="0"/>
              </a:rPr>
              <a:t>通常用文本来描述，百度图片检索</a:t>
            </a:r>
            <a:endParaRPr lang="en-US" altLang="zh-CN" dirty="0">
              <a:latin typeface="Calibri" panose="020F0502020204030204" pitchFamily="34" charset="0"/>
            </a:endParaRPr>
          </a:p>
          <a:p>
            <a:pPr lvl="1" algn="just">
              <a:lnSpc>
                <a:spcPct val="110000"/>
              </a:lnSpc>
              <a:spcBef>
                <a:spcPct val="0"/>
              </a:spcBef>
            </a:pPr>
            <a:r>
              <a:rPr lang="zh-CN" altLang="en-US" dirty="0">
                <a:latin typeface="Calibri" panose="020F0502020204030204" pitchFamily="34" charset="0"/>
              </a:rPr>
              <a:t>主题</a:t>
            </a:r>
            <a:r>
              <a:rPr lang="en-US" altLang="zh-CN" dirty="0">
                <a:latin typeface="Calibri" panose="020F0502020204030204" pitchFamily="34" charset="0"/>
              </a:rPr>
              <a:t>(Topic)</a:t>
            </a:r>
          </a:p>
          <a:p>
            <a:pPr lvl="2" algn="just">
              <a:lnSpc>
                <a:spcPct val="110000"/>
              </a:lnSpc>
              <a:spcBef>
                <a:spcPct val="0"/>
              </a:spcBef>
            </a:pPr>
            <a:r>
              <a:rPr lang="zh-CN" altLang="en-US" dirty="0">
                <a:latin typeface="Calibri" panose="020F0502020204030204" pitchFamily="34" charset="0"/>
              </a:rPr>
              <a:t>知识图谱</a:t>
            </a:r>
            <a:endParaRPr lang="en-US" altLang="zh-CN" dirty="0">
              <a:latin typeface="Calibri" panose="020F0502020204030204" pitchFamily="34" charset="0"/>
            </a:endParaRPr>
          </a:p>
          <a:p>
            <a:pPr lvl="2" algn="just">
              <a:lnSpc>
                <a:spcPct val="110000"/>
              </a:lnSpc>
              <a:spcBef>
                <a:spcPct val="0"/>
              </a:spcBef>
            </a:pPr>
            <a:r>
              <a:rPr lang="zh-CN" altLang="en-US" dirty="0">
                <a:latin typeface="Calibri" panose="020F0502020204030204" pitchFamily="34" charset="0"/>
              </a:rPr>
              <a:t>文本向量化</a:t>
            </a:r>
            <a:endParaRPr lang="en-US" altLang="zh-CN" dirty="0">
              <a:latin typeface="Calibri" panose="020F0502020204030204" pitchFamily="34" charset="0"/>
            </a:endParaRPr>
          </a:p>
          <a:p>
            <a:pPr lvl="1" algn="just">
              <a:lnSpc>
                <a:spcPct val="110000"/>
              </a:lnSpc>
              <a:spcBef>
                <a:spcPct val="0"/>
              </a:spcBef>
            </a:pPr>
            <a:r>
              <a:rPr lang="zh-CN" altLang="en-US" dirty="0">
                <a:latin typeface="Calibri" panose="020F0502020204030204" pitchFamily="34" charset="0"/>
              </a:rPr>
              <a:t>兴趣推荐</a:t>
            </a:r>
            <a:endParaRPr lang="en-US" altLang="zh-CN" dirty="0">
              <a:latin typeface="Calibri" panose="020F0502020204030204" pitchFamily="34" charset="0"/>
            </a:endParaRPr>
          </a:p>
          <a:p>
            <a:pPr lvl="2" algn="just">
              <a:lnSpc>
                <a:spcPct val="110000"/>
              </a:lnSpc>
              <a:spcBef>
                <a:spcPct val="0"/>
              </a:spcBef>
            </a:pPr>
            <a:r>
              <a:rPr lang="zh-CN" altLang="en-US" dirty="0">
                <a:latin typeface="Calibri" panose="020F0502020204030204" pitchFamily="34" charset="0"/>
              </a:rPr>
              <a:t>用户画像</a:t>
            </a:r>
            <a:endParaRPr lang="en-US" altLang="zh-CN" dirty="0">
              <a:latin typeface="Calibri" panose="020F0502020204030204" pitchFamily="34" charset="0"/>
            </a:endParaRPr>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一、信息检索</a:t>
            </a:r>
          </a:p>
        </p:txBody>
      </p:sp>
      <p:sp>
        <p:nvSpPr>
          <p:cNvPr id="3" name="内容占位符 2"/>
          <p:cNvSpPr>
            <a:spLocks noGrp="1"/>
          </p:cNvSpPr>
          <p:nvPr>
            <p:ph idx="1"/>
          </p:nvPr>
        </p:nvSpPr>
        <p:spPr/>
        <p:txBody>
          <a:bodyPr/>
          <a:lstStyle/>
          <a:p>
            <a:r>
              <a:rPr lang="en-US" altLang="zh-CN" dirty="0"/>
              <a:t>Why </a:t>
            </a:r>
            <a:r>
              <a:rPr lang="zh-CN" altLang="en-US" dirty="0"/>
              <a:t>搜索？</a:t>
            </a:r>
            <a:endParaRPr lang="en-US" altLang="zh-CN" dirty="0"/>
          </a:p>
          <a:p>
            <a:pPr lvl="1"/>
            <a:r>
              <a:rPr lang="zh-CN" altLang="en-US" b="1" dirty="0">
                <a:solidFill>
                  <a:srgbClr val="FF0000"/>
                </a:solidFill>
              </a:rPr>
              <a:t>信息过载</a:t>
            </a:r>
            <a:r>
              <a:rPr lang="en-US" altLang="zh-CN" b="1" dirty="0">
                <a:solidFill>
                  <a:srgbClr val="FF0000"/>
                </a:solidFill>
              </a:rPr>
              <a:t>—</a:t>
            </a:r>
            <a:r>
              <a:rPr lang="zh-CN" altLang="en-US" dirty="0"/>
              <a:t>数据爆炸性的增长，而人的处理能力有限</a:t>
            </a:r>
            <a:endParaRPr lang="en-US" altLang="zh-CN" dirty="0"/>
          </a:p>
          <a:p>
            <a:pPr lvl="1"/>
            <a:r>
              <a:rPr lang="zh-CN" altLang="en-US" dirty="0"/>
              <a:t>网页数量近千亿，数据总量</a:t>
            </a:r>
            <a:r>
              <a:rPr lang="en-US" altLang="zh-CN" dirty="0"/>
              <a:t>10</a:t>
            </a:r>
            <a:r>
              <a:rPr lang="zh-CN" altLang="en-US" dirty="0"/>
              <a:t>万亿</a:t>
            </a:r>
            <a:r>
              <a:rPr lang="en-US" altLang="zh-CN" dirty="0"/>
              <a:t>GB</a:t>
            </a:r>
            <a:endParaRPr lang="zh-CN" altLang="en-US" dirty="0"/>
          </a:p>
          <a:p>
            <a:pPr lvl="1"/>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713" y="3717032"/>
            <a:ext cx="5889277" cy="2504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6937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endParaRPr lang="zh-CN" altLang="en-US"/>
          </a:p>
        </p:txBody>
      </p:sp>
      <p:sp>
        <p:nvSpPr>
          <p:cNvPr id="4099" name="内容占位符 2"/>
          <p:cNvSpPr>
            <a:spLocks noGrp="1"/>
          </p:cNvSpPr>
          <p:nvPr>
            <p:ph idx="1"/>
          </p:nvPr>
        </p:nvSpPr>
        <p:spPr/>
        <p:txBody>
          <a:bodyPr/>
          <a:lstStyle/>
          <a:p>
            <a:r>
              <a:rPr lang="zh-CN" altLang="en-US" dirty="0"/>
              <a:t>信息检索模型</a:t>
            </a:r>
            <a:endParaRPr lang="en-US" altLang="zh-CN" dirty="0"/>
          </a:p>
          <a:p>
            <a:pPr lvl="1"/>
            <a:r>
              <a:rPr lang="zh-CN" altLang="en-US" dirty="0"/>
              <a:t>描述信息检索中的</a:t>
            </a:r>
            <a:r>
              <a:rPr lang="zh-CN" altLang="en-US" dirty="0">
                <a:solidFill>
                  <a:srgbClr val="0000FF"/>
                </a:solidFill>
              </a:rPr>
              <a:t>文档</a:t>
            </a:r>
            <a:r>
              <a:rPr lang="zh-CN" altLang="en-US" dirty="0"/>
              <a:t>、</a:t>
            </a:r>
            <a:r>
              <a:rPr lang="zh-CN" altLang="en-US" dirty="0">
                <a:solidFill>
                  <a:srgbClr val="0000FF"/>
                </a:solidFill>
              </a:rPr>
              <a:t>查询</a:t>
            </a:r>
            <a:r>
              <a:rPr lang="zh-CN" altLang="en-US" dirty="0"/>
              <a:t>和它们之间</a:t>
            </a:r>
            <a:r>
              <a:rPr lang="zh-CN" altLang="en-US" dirty="0">
                <a:solidFill>
                  <a:srgbClr val="0000FF"/>
                </a:solidFill>
              </a:rPr>
              <a:t>关系</a:t>
            </a:r>
            <a:r>
              <a:rPr lang="en-US" altLang="zh-CN" dirty="0"/>
              <a:t>(</a:t>
            </a:r>
            <a:r>
              <a:rPr lang="zh-CN" altLang="en-US" dirty="0"/>
              <a:t>匹配函数</a:t>
            </a:r>
            <a:r>
              <a:rPr lang="en-US" altLang="zh-CN" dirty="0"/>
              <a:t>)</a:t>
            </a:r>
            <a:r>
              <a:rPr lang="zh-CN" altLang="en-US" dirty="0"/>
              <a:t>的数学模型。</a:t>
            </a:r>
          </a:p>
          <a:p>
            <a:endParaRPr lang="zh-CN" altLang="en-US" dirty="0"/>
          </a:p>
        </p:txBody>
      </p:sp>
      <p:pic>
        <p:nvPicPr>
          <p:cNvPr id="41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5" y="3284984"/>
            <a:ext cx="3744416" cy="334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652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相关度</a:t>
            </a:r>
            <a:endParaRPr lang="zh-CN" altLang="en-US" dirty="0"/>
          </a:p>
        </p:txBody>
      </p:sp>
      <p:sp>
        <p:nvSpPr>
          <p:cNvPr id="3" name="内容占位符 2"/>
          <p:cNvSpPr>
            <a:spLocks noGrp="1"/>
          </p:cNvSpPr>
          <p:nvPr>
            <p:ph idx="1"/>
          </p:nvPr>
        </p:nvSpPr>
        <p:spPr>
          <a:xfrm>
            <a:off x="457200" y="1412776"/>
            <a:ext cx="8229600" cy="4713387"/>
          </a:xfrm>
        </p:spPr>
        <p:txBody>
          <a:bodyPr>
            <a:normAutofit/>
          </a:bodyPr>
          <a:lstStyle/>
          <a:p>
            <a:pPr algn="just">
              <a:spcBef>
                <a:spcPct val="0"/>
              </a:spcBef>
            </a:pPr>
            <a:r>
              <a:rPr lang="zh-CN" altLang="en-US" dirty="0"/>
              <a:t>形式上说，信息检索中的</a:t>
            </a:r>
            <a:r>
              <a:rPr lang="zh-CN" altLang="en-US" b="1" u="sng" dirty="0"/>
              <a:t>相关度</a:t>
            </a:r>
            <a:r>
              <a:rPr lang="zh-CN" altLang="en-US" dirty="0"/>
              <a:t>是一个函数</a:t>
            </a:r>
            <a:r>
              <a:rPr lang="en-US" altLang="zh-CN" i="1" dirty="0"/>
              <a:t>f</a:t>
            </a:r>
            <a:r>
              <a:rPr lang="zh-CN" altLang="en-US" dirty="0"/>
              <a:t>，</a:t>
            </a:r>
            <a:endParaRPr lang="en-US" altLang="zh-CN" dirty="0"/>
          </a:p>
          <a:p>
            <a:pPr lvl="1" algn="just">
              <a:spcBef>
                <a:spcPct val="0"/>
              </a:spcBef>
            </a:pPr>
            <a:r>
              <a:rPr lang="zh-CN" altLang="en-US" dirty="0"/>
              <a:t>输入是查询</a:t>
            </a:r>
            <a:r>
              <a:rPr lang="en-US" altLang="zh-CN" i="1" dirty="0"/>
              <a:t>Q</a:t>
            </a:r>
            <a:r>
              <a:rPr lang="zh-CN" altLang="en-US" dirty="0"/>
              <a:t>、文档</a:t>
            </a:r>
            <a:r>
              <a:rPr lang="en-US" altLang="zh-CN" i="1" dirty="0"/>
              <a:t>D</a:t>
            </a:r>
            <a:r>
              <a:rPr lang="zh-CN" altLang="en-US" dirty="0"/>
              <a:t>和文档集合</a:t>
            </a:r>
            <a:r>
              <a:rPr lang="en-US" altLang="zh-CN" i="1" dirty="0"/>
              <a:t>C</a:t>
            </a:r>
            <a:r>
              <a:rPr lang="zh-CN" altLang="en-US" dirty="0"/>
              <a:t>，</a:t>
            </a:r>
            <a:endParaRPr lang="en-US" altLang="zh-CN" dirty="0"/>
          </a:p>
          <a:p>
            <a:pPr lvl="1" algn="just">
              <a:spcBef>
                <a:spcPct val="0"/>
              </a:spcBef>
            </a:pPr>
            <a:r>
              <a:rPr lang="zh-CN" altLang="en-US" dirty="0"/>
              <a:t>返回的是一个实数值 </a:t>
            </a:r>
            <a:r>
              <a:rPr lang="en-US" altLang="zh-CN" dirty="0"/>
              <a:t>R, </a:t>
            </a:r>
          </a:p>
          <a:p>
            <a:pPr lvl="1" algn="just">
              <a:spcBef>
                <a:spcPct val="0"/>
              </a:spcBef>
            </a:pPr>
            <a:r>
              <a:rPr lang="en-US" altLang="zh-CN" i="1" dirty="0"/>
              <a:t>R </a:t>
            </a:r>
            <a:r>
              <a:rPr lang="en-US" altLang="zh-CN" dirty="0"/>
              <a:t>= </a:t>
            </a:r>
            <a:r>
              <a:rPr lang="en-US" altLang="zh-CN" i="1" dirty="0"/>
              <a:t>f</a:t>
            </a:r>
            <a:r>
              <a:rPr lang="en-US" altLang="zh-CN" dirty="0"/>
              <a:t>(</a:t>
            </a:r>
            <a:r>
              <a:rPr lang="en-US" altLang="zh-CN" i="1" dirty="0"/>
              <a:t>Q</a:t>
            </a:r>
            <a:r>
              <a:rPr lang="en-US" altLang="zh-CN" dirty="0"/>
              <a:t>,</a:t>
            </a:r>
            <a:r>
              <a:rPr lang="en-US" altLang="zh-CN" i="1" dirty="0"/>
              <a:t>D</a:t>
            </a:r>
            <a:r>
              <a:rPr lang="en-US" altLang="zh-CN" dirty="0"/>
              <a:t>,</a:t>
            </a:r>
            <a:r>
              <a:rPr lang="en-US" altLang="zh-CN" i="1" dirty="0"/>
              <a:t>C</a:t>
            </a:r>
            <a:r>
              <a:rPr lang="en-US" altLang="zh-CN" dirty="0"/>
              <a:t>)</a:t>
            </a:r>
          </a:p>
          <a:p>
            <a:pPr algn="just">
              <a:spcBef>
                <a:spcPct val="0"/>
              </a:spcBef>
            </a:pPr>
            <a:endParaRPr lang="en-US" altLang="zh-CN" u="sng" dirty="0"/>
          </a:p>
          <a:p>
            <a:pPr algn="just">
              <a:spcBef>
                <a:spcPct val="0"/>
              </a:spcBef>
            </a:pPr>
            <a:r>
              <a:rPr lang="zh-CN" altLang="en-US" u="sng" dirty="0"/>
              <a:t>相关度</a:t>
            </a:r>
            <a:r>
              <a:rPr lang="zh-CN" altLang="en-US" dirty="0"/>
              <a:t>通常只有</a:t>
            </a:r>
            <a:r>
              <a:rPr lang="zh-CN" altLang="en-US" dirty="0">
                <a:solidFill>
                  <a:srgbClr val="0000FF"/>
                </a:solidFill>
              </a:rPr>
              <a:t>相对</a:t>
            </a:r>
            <a:r>
              <a:rPr lang="zh-CN" altLang="en-US" dirty="0"/>
              <a:t>意义，</a:t>
            </a:r>
            <a:endParaRPr lang="en-US" altLang="zh-CN" dirty="0"/>
          </a:p>
          <a:p>
            <a:pPr lvl="1" algn="just">
              <a:spcBef>
                <a:spcPct val="0"/>
              </a:spcBef>
            </a:pPr>
            <a:r>
              <a:rPr lang="zh-CN" altLang="en-US" dirty="0"/>
              <a:t>对一个</a:t>
            </a:r>
            <a:r>
              <a:rPr lang="en-US" altLang="zh-CN" i="1" dirty="0"/>
              <a:t>Q</a:t>
            </a:r>
            <a:r>
              <a:rPr lang="zh-CN" altLang="en-US" dirty="0"/>
              <a:t>，不同文档的相关度可以比较，</a:t>
            </a:r>
            <a:endParaRPr lang="en-US" altLang="zh-CN" dirty="0"/>
          </a:p>
          <a:p>
            <a:pPr lvl="1" algn="just">
              <a:spcBef>
                <a:spcPct val="0"/>
              </a:spcBef>
            </a:pPr>
            <a:r>
              <a:rPr lang="zh-CN" altLang="en-US" dirty="0"/>
              <a:t>而对于不同的</a:t>
            </a:r>
            <a:r>
              <a:rPr lang="en-US" altLang="zh-CN" i="1" dirty="0"/>
              <a:t>Q</a:t>
            </a:r>
            <a:r>
              <a:rPr lang="zh-CN" altLang="en-US" dirty="0"/>
              <a:t>的相关度不便比较</a:t>
            </a:r>
            <a:endParaRPr lang="en-US" altLang="zh-CN" dirty="0"/>
          </a:p>
          <a:p>
            <a:pPr lvl="1" algn="just">
              <a:spcBef>
                <a:spcPct val="0"/>
              </a:spcBef>
            </a:pPr>
            <a:r>
              <a:rPr lang="zh-CN" altLang="en-US" dirty="0"/>
              <a:t>查询相关</a:t>
            </a:r>
            <a:endParaRPr lang="en-US" altLang="zh-CN" dirty="0"/>
          </a:p>
          <a:p>
            <a:endParaRPr lang="zh-CN" altLang="en-US" dirty="0"/>
          </a:p>
        </p:txBody>
      </p:sp>
    </p:spTree>
    <p:extLst>
      <p:ext uri="{BB962C8B-B14F-4D97-AF65-F5344CB8AC3E}">
        <p14:creationId xmlns:p14="http://schemas.microsoft.com/office/powerpoint/2010/main" val="435566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pPr algn="just">
              <a:lnSpc>
                <a:spcPct val="110000"/>
              </a:lnSpc>
              <a:spcBef>
                <a:spcPct val="0"/>
              </a:spcBef>
            </a:pPr>
            <a:r>
              <a:rPr lang="zh-CN" altLang="en-US" b="1" dirty="0">
                <a:latin typeface="Calibri" panose="020F0502020204030204" pitchFamily="34" charset="0"/>
              </a:rPr>
              <a:t>相关度</a:t>
            </a:r>
            <a:r>
              <a:rPr lang="en-US" altLang="zh-CN" b="1" dirty="0">
                <a:latin typeface="Calibri" panose="020F0502020204030204" pitchFamily="34" charset="0"/>
              </a:rPr>
              <a:t>(relevance)</a:t>
            </a:r>
            <a:r>
              <a:rPr lang="zh-CN" altLang="en-US" b="1" dirty="0">
                <a:latin typeface="Calibri" panose="020F0502020204030204" pitchFamily="34" charset="0"/>
              </a:rPr>
              <a:t>不同于相似度</a:t>
            </a:r>
            <a:r>
              <a:rPr lang="en-US" altLang="zh-CN" b="1" dirty="0">
                <a:latin typeface="Calibri" panose="020F0502020204030204" pitchFamily="34" charset="0"/>
              </a:rPr>
              <a:t>(Similarity)</a:t>
            </a:r>
          </a:p>
          <a:p>
            <a:pPr lvl="1" algn="just">
              <a:lnSpc>
                <a:spcPct val="110000"/>
              </a:lnSpc>
              <a:spcBef>
                <a:spcPct val="0"/>
              </a:spcBef>
              <a:buFont typeface="Arial" panose="020B0604020202020204" pitchFamily="34" charset="0"/>
              <a:buChar char="•"/>
            </a:pPr>
            <a:r>
              <a:rPr lang="zh-CN" altLang="en-US" dirty="0">
                <a:latin typeface="Calibri" panose="020F0502020204030204" pitchFamily="34" charset="0"/>
              </a:rPr>
              <a:t>相关取决于用户的判断，是一个主观概念</a:t>
            </a:r>
            <a:endParaRPr lang="en-US" altLang="zh-CN" dirty="0">
              <a:latin typeface="Calibri" panose="020F0502020204030204" pitchFamily="34" charset="0"/>
            </a:endParaRPr>
          </a:p>
          <a:p>
            <a:pPr lvl="1" algn="just">
              <a:lnSpc>
                <a:spcPct val="110000"/>
              </a:lnSpc>
              <a:spcBef>
                <a:spcPct val="0"/>
              </a:spcBef>
              <a:buFont typeface="Arial" panose="020B0604020202020204" pitchFamily="34" charset="0"/>
              <a:buChar char="•"/>
            </a:pPr>
            <a:r>
              <a:rPr lang="zh-CN" altLang="en-US" dirty="0">
                <a:latin typeface="Calibri" panose="020F0502020204030204" pitchFamily="34" charset="0"/>
              </a:rPr>
              <a:t>不同用户做出的判断很难保证一致</a:t>
            </a:r>
            <a:endParaRPr lang="en-US" altLang="zh-CN" dirty="0">
              <a:latin typeface="Calibri" panose="020F0502020204030204" pitchFamily="34" charset="0"/>
            </a:endParaRPr>
          </a:p>
          <a:p>
            <a:pPr lvl="1" algn="just">
              <a:lnSpc>
                <a:spcPct val="110000"/>
              </a:lnSpc>
              <a:spcBef>
                <a:spcPct val="0"/>
              </a:spcBef>
              <a:buFont typeface="Arial" panose="020B0604020202020204" pitchFamily="34" charset="0"/>
              <a:buChar char="•"/>
            </a:pPr>
            <a:r>
              <a:rPr lang="zh-CN" altLang="en-US" dirty="0">
                <a:latin typeface="Calibri" panose="020F0502020204030204" pitchFamily="34" charset="0"/>
              </a:rPr>
              <a:t>即使是同一用户在不同时期、不同环境下做出的判断也不尽相同</a:t>
            </a:r>
          </a:p>
          <a:p>
            <a:r>
              <a:rPr lang="zh-CN" altLang="en-US" dirty="0"/>
              <a:t>相似度计算</a:t>
            </a:r>
            <a:endParaRPr lang="en-US" altLang="zh-CN" dirty="0"/>
          </a:p>
          <a:p>
            <a:pPr lvl="1"/>
            <a:r>
              <a:rPr lang="zh-CN" altLang="en-US" dirty="0"/>
              <a:t>机器学习  </a:t>
            </a:r>
            <a:endParaRPr lang="en-US" altLang="zh-CN" dirty="0"/>
          </a:p>
          <a:p>
            <a:pPr lvl="1"/>
            <a:r>
              <a:rPr lang="zh-CN" altLang="en-US" dirty="0"/>
              <a:t>主观    丑小鸭定理</a:t>
            </a:r>
            <a:endParaRPr lang="en-US" altLang="zh-CN" dirty="0"/>
          </a:p>
          <a:p>
            <a:pPr lvl="1"/>
            <a:r>
              <a:rPr lang="zh-CN" altLang="en-US" dirty="0"/>
              <a:t>客观    欧氏距离</a:t>
            </a:r>
          </a:p>
        </p:txBody>
      </p:sp>
    </p:spTree>
    <p:extLst>
      <p:ext uri="{BB962C8B-B14F-4D97-AF65-F5344CB8AC3E}">
        <p14:creationId xmlns:p14="http://schemas.microsoft.com/office/powerpoint/2010/main" val="2679620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spcBef>
                <a:spcPct val="0"/>
              </a:spcBef>
            </a:pPr>
            <a:r>
              <a:rPr lang="zh-CN" altLang="en-US" dirty="0"/>
              <a:t>相关度的输入信息可以更多</a:t>
            </a:r>
            <a:endParaRPr lang="en-US" altLang="zh-CN" dirty="0"/>
          </a:p>
          <a:p>
            <a:pPr lvl="1" algn="just">
              <a:spcBef>
                <a:spcPct val="0"/>
              </a:spcBef>
            </a:pPr>
            <a:r>
              <a:rPr lang="zh-CN" altLang="en-US" dirty="0"/>
              <a:t>用户的背景信息、</a:t>
            </a:r>
            <a:endParaRPr lang="en-US" altLang="zh-CN" dirty="0"/>
          </a:p>
          <a:p>
            <a:pPr lvl="1" algn="just">
              <a:spcBef>
                <a:spcPct val="0"/>
              </a:spcBef>
            </a:pPr>
            <a:r>
              <a:rPr lang="zh-CN" altLang="en-US" dirty="0"/>
              <a:t>用户的查询历史等等</a:t>
            </a:r>
            <a:endParaRPr lang="en-US" altLang="zh-CN" dirty="0"/>
          </a:p>
          <a:p>
            <a:pPr algn="just">
              <a:spcBef>
                <a:spcPct val="0"/>
              </a:spcBef>
            </a:pPr>
            <a:endParaRPr lang="en-US" altLang="zh-CN" dirty="0"/>
          </a:p>
          <a:p>
            <a:pPr lvl="1" algn="just">
              <a:spcBef>
                <a:spcPct val="0"/>
              </a:spcBef>
            </a:pPr>
            <a:r>
              <a:rPr lang="zh-CN" altLang="en-US" dirty="0"/>
              <a:t>网站重要度、权威度、新颖度等</a:t>
            </a:r>
            <a:endParaRPr lang="en-US" altLang="zh-CN" dirty="0"/>
          </a:p>
          <a:p>
            <a:pPr lvl="1" algn="just">
              <a:spcBef>
                <a:spcPct val="0"/>
              </a:spcBef>
            </a:pPr>
            <a:endParaRPr lang="en-US" altLang="zh-CN" dirty="0"/>
          </a:p>
          <a:p>
            <a:pPr lvl="1" algn="just">
              <a:spcBef>
                <a:spcPct val="0"/>
              </a:spcBef>
            </a:pPr>
            <a:r>
              <a:rPr lang="zh-CN" altLang="en-US" dirty="0"/>
              <a:t>知识图谱</a:t>
            </a:r>
            <a:endParaRPr lang="en-US" altLang="zh-CN" dirty="0"/>
          </a:p>
          <a:p>
            <a:endParaRPr lang="zh-CN" altLang="en-US" dirty="0"/>
          </a:p>
        </p:txBody>
      </p:sp>
    </p:spTree>
    <p:extLst>
      <p:ext uri="{BB962C8B-B14F-4D97-AF65-F5344CB8AC3E}">
        <p14:creationId xmlns:p14="http://schemas.microsoft.com/office/powerpoint/2010/main" val="3053034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信息检索基本技术</a:t>
            </a:r>
          </a:p>
        </p:txBody>
      </p:sp>
      <p:sp>
        <p:nvSpPr>
          <p:cNvPr id="3" name="内容占位符 2"/>
          <p:cNvSpPr>
            <a:spLocks noGrp="1"/>
          </p:cNvSpPr>
          <p:nvPr>
            <p:ph idx="1"/>
          </p:nvPr>
        </p:nvSpPr>
        <p:spPr>
          <a:xfrm>
            <a:off x="457200" y="1600200"/>
            <a:ext cx="8229600" cy="4709120"/>
          </a:xfrm>
        </p:spPr>
        <p:txBody>
          <a:bodyPr>
            <a:normAutofit fontScale="92500" lnSpcReduction="10000"/>
          </a:bodyPr>
          <a:lstStyle/>
          <a:p>
            <a:r>
              <a:rPr lang="zh-CN" altLang="en-US" dirty="0"/>
              <a:t>数据集文本分析</a:t>
            </a:r>
            <a:endParaRPr lang="en-US" altLang="zh-CN" dirty="0"/>
          </a:p>
          <a:p>
            <a:pPr lvl="1"/>
            <a:r>
              <a:rPr lang="en-US" altLang="zh-CN" dirty="0"/>
              <a:t>NLP</a:t>
            </a:r>
          </a:p>
          <a:p>
            <a:r>
              <a:rPr lang="zh-CN" altLang="en-US" dirty="0"/>
              <a:t>建立索引</a:t>
            </a:r>
            <a:endParaRPr lang="en-US" altLang="zh-CN" dirty="0"/>
          </a:p>
          <a:p>
            <a:pPr lvl="1"/>
            <a:r>
              <a:rPr lang="zh-CN" altLang="en-US" dirty="0"/>
              <a:t>数据结构</a:t>
            </a:r>
            <a:endParaRPr lang="en-US" altLang="zh-CN" dirty="0"/>
          </a:p>
          <a:p>
            <a:r>
              <a:rPr lang="zh-CN" altLang="en-US" dirty="0"/>
              <a:t>查询</a:t>
            </a:r>
            <a:endParaRPr lang="en-US" altLang="zh-CN" dirty="0"/>
          </a:p>
          <a:p>
            <a:pPr lvl="1"/>
            <a:r>
              <a:rPr lang="zh-CN" altLang="en-US" dirty="0"/>
              <a:t>查询文本分析</a:t>
            </a:r>
            <a:r>
              <a:rPr lang="en-US" altLang="zh-CN" dirty="0"/>
              <a:t>   NLP</a:t>
            </a:r>
          </a:p>
          <a:p>
            <a:pPr lvl="1"/>
            <a:r>
              <a:rPr lang="zh-CN" altLang="en-US" dirty="0"/>
              <a:t>相关度计算</a:t>
            </a:r>
            <a:endParaRPr lang="en-US" altLang="zh-CN" dirty="0"/>
          </a:p>
          <a:p>
            <a:pPr lvl="2"/>
            <a:r>
              <a:rPr lang="zh-CN" altLang="en-US" dirty="0"/>
              <a:t>和信息检索模型相关</a:t>
            </a:r>
            <a:endParaRPr lang="en-US" altLang="zh-CN" dirty="0"/>
          </a:p>
          <a:p>
            <a:r>
              <a:rPr lang="zh-CN" altLang="en-US" dirty="0"/>
              <a:t>排序</a:t>
            </a:r>
            <a:endParaRPr lang="en-US" altLang="zh-CN" dirty="0"/>
          </a:p>
          <a:p>
            <a:r>
              <a:rPr lang="zh-CN" altLang="en-US" dirty="0"/>
              <a:t>（实验室）评价</a:t>
            </a:r>
            <a:endParaRPr lang="en-US" altLang="zh-CN" dirty="0"/>
          </a:p>
        </p:txBody>
      </p:sp>
    </p:spTree>
    <p:extLst>
      <p:ext uri="{BB962C8B-B14F-4D97-AF65-F5344CB8AC3E}">
        <p14:creationId xmlns:p14="http://schemas.microsoft.com/office/powerpoint/2010/main" val="4097966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How good are the retrieved docs?</a:t>
            </a:r>
          </a:p>
        </p:txBody>
      </p:sp>
      <p:sp>
        <p:nvSpPr>
          <p:cNvPr id="29699" name="Content Placeholder 2"/>
          <p:cNvSpPr>
            <a:spLocks noGrp="1"/>
          </p:cNvSpPr>
          <p:nvPr>
            <p:ph idx="1"/>
          </p:nvPr>
        </p:nvSpPr>
        <p:spPr/>
        <p:txBody>
          <a:bodyPr/>
          <a:lstStyle/>
          <a:p>
            <a:pPr eaLnBrk="1" hangingPunct="1">
              <a:buFont typeface="Wingdings" charset="2"/>
              <a:buChar char="§"/>
              <a:defRPr/>
            </a:pPr>
            <a:r>
              <a:rPr lang="en-US" i="1" dirty="0">
                <a:solidFill>
                  <a:schemeClr val="accent5"/>
                </a:solidFill>
                <a:ea typeface="ＭＳ Ｐゴシック" charset="-128"/>
                <a:cs typeface="ＭＳ Ｐゴシック" charset="-128"/>
              </a:rPr>
              <a:t>Precision </a:t>
            </a:r>
            <a:r>
              <a:rPr lang="en-US" dirty="0">
                <a:ea typeface="ＭＳ Ｐゴシック" charset="-128"/>
                <a:cs typeface="ＭＳ Ｐゴシック" charset="-128"/>
              </a:rPr>
              <a:t>: Fraction of retrieved docs that are relevant to the user’s </a:t>
            </a:r>
            <a:r>
              <a:rPr lang="en-US" dirty="0">
                <a:solidFill>
                  <a:schemeClr val="accent2"/>
                </a:solidFill>
                <a:ea typeface="ＭＳ Ｐゴシック" charset="-128"/>
                <a:cs typeface="ＭＳ Ｐゴシック" charset="-128"/>
              </a:rPr>
              <a:t>information need</a:t>
            </a:r>
          </a:p>
          <a:p>
            <a:pPr eaLnBrk="1" hangingPunct="1">
              <a:buFont typeface="Wingdings" charset="2"/>
              <a:buChar char="§"/>
              <a:defRPr/>
            </a:pPr>
            <a:r>
              <a:rPr lang="en-US" i="1" dirty="0">
                <a:solidFill>
                  <a:srgbClr val="139CB7"/>
                </a:solidFill>
                <a:ea typeface="ＭＳ Ｐゴシック" charset="-128"/>
                <a:cs typeface="ＭＳ Ｐゴシック" charset="-128"/>
              </a:rPr>
              <a:t>Recall</a:t>
            </a:r>
            <a:r>
              <a:rPr lang="en-US" dirty="0">
                <a:solidFill>
                  <a:srgbClr val="139CB7"/>
                </a:solidFill>
                <a:ea typeface="ＭＳ Ｐゴシック" charset="-128"/>
                <a:cs typeface="ＭＳ Ｐゴシック" charset="-128"/>
              </a:rPr>
              <a:t> </a:t>
            </a:r>
            <a:r>
              <a:rPr lang="en-US" dirty="0">
                <a:ea typeface="ＭＳ Ｐゴシック" charset="-128"/>
                <a:cs typeface="ＭＳ Ｐゴシック" charset="-128"/>
              </a:rPr>
              <a:t>: Fraction of relevant docs in collection that are retrieved</a:t>
            </a:r>
          </a:p>
          <a:p>
            <a:pPr eaLnBrk="1" hangingPunct="1">
              <a:buFont typeface="Wingdings" charset="2"/>
              <a:buChar char="§"/>
              <a:defRPr/>
            </a:pPr>
            <a:endParaRPr lang="en-US" dirty="0">
              <a:ea typeface="ＭＳ Ｐゴシック" charset="-128"/>
              <a:cs typeface="ＭＳ Ｐゴシック" charset="-128"/>
            </a:endParaRPr>
          </a:p>
          <a:p>
            <a:pPr lvl="1" eaLnBrk="1" hangingPunct="1">
              <a:buFont typeface="Wingdings" charset="2"/>
              <a:buChar char="§"/>
              <a:defRPr/>
            </a:pPr>
            <a:r>
              <a:rPr lang="en-US" dirty="0">
                <a:ea typeface="ＭＳ Ｐゴシック" charset="-128"/>
                <a:cs typeface="ＭＳ Ｐゴシック" charset="-128"/>
              </a:rPr>
              <a:t>More precise definitions and measurements to follow later</a:t>
            </a:r>
          </a:p>
        </p:txBody>
      </p:sp>
      <p:sp>
        <p:nvSpPr>
          <p:cNvPr id="30724"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C7C971E6-1DA2-2640-A472-FB401E0F24E6}" type="slidenum">
              <a:rPr lang="en-US" sz="1200">
                <a:solidFill>
                  <a:srgbClr val="898989"/>
                </a:solidFill>
                <a:latin typeface="Calibri" charset="0"/>
              </a:rPr>
              <a:pPr eaLnBrk="1" hangingPunct="1"/>
              <a:t>35</a:t>
            </a:fld>
            <a:endParaRPr lang="en-US" sz="1200">
              <a:solidFill>
                <a:srgbClr val="898989"/>
              </a:solidFill>
              <a:latin typeface="Calibri" charset="0"/>
            </a:endParaRPr>
          </a:p>
        </p:txBody>
      </p:sp>
      <p:sp>
        <p:nvSpPr>
          <p:cNvPr id="30725" name="TextBox 4"/>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1.1</a:t>
            </a:r>
          </a:p>
        </p:txBody>
      </p:sp>
    </p:spTree>
    <p:extLst>
      <p:ext uri="{BB962C8B-B14F-4D97-AF65-F5344CB8AC3E}">
        <p14:creationId xmlns:p14="http://schemas.microsoft.com/office/powerpoint/2010/main" val="2592941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三、搜索引擎</a:t>
            </a:r>
          </a:p>
        </p:txBody>
      </p:sp>
      <p:sp>
        <p:nvSpPr>
          <p:cNvPr id="3" name="内容占位符 2"/>
          <p:cNvSpPr>
            <a:spLocks noGrp="1"/>
          </p:cNvSpPr>
          <p:nvPr>
            <p:ph idx="1"/>
          </p:nvPr>
        </p:nvSpPr>
        <p:spPr/>
        <p:txBody>
          <a:bodyPr/>
          <a:lstStyle/>
          <a:p>
            <a:r>
              <a:rPr lang="zh-CN" altLang="en-US" dirty="0"/>
              <a:t>搜索</a:t>
            </a:r>
            <a:r>
              <a:rPr lang="zh-CN" altLang="en-US" dirty="0">
                <a:hlinkClick r:id="rId2"/>
              </a:rPr>
              <a:t>引擎</a:t>
            </a:r>
            <a:r>
              <a:rPr lang="zh-CN" altLang="en-US" dirty="0"/>
              <a:t>（</a:t>
            </a:r>
            <a:r>
              <a:rPr lang="en-US" altLang="zh-CN" dirty="0"/>
              <a:t>Search Engine</a:t>
            </a:r>
            <a:r>
              <a:rPr lang="zh-CN" altLang="en-US" dirty="0"/>
              <a:t>）定义</a:t>
            </a:r>
            <a:endParaRPr lang="en-US" altLang="zh-CN" dirty="0"/>
          </a:p>
          <a:p>
            <a:pPr lvl="1"/>
            <a:r>
              <a:rPr lang="zh-CN" altLang="en-US" dirty="0"/>
              <a:t>指根据一定的</a:t>
            </a:r>
            <a:r>
              <a:rPr lang="zh-CN" altLang="en-US" dirty="0">
                <a:hlinkClick r:id="rId3"/>
              </a:rPr>
              <a:t>策略</a:t>
            </a:r>
            <a:r>
              <a:rPr lang="zh-CN" altLang="en-US" dirty="0"/>
              <a:t>、</a:t>
            </a:r>
            <a:endParaRPr lang="en-US" altLang="zh-CN" dirty="0"/>
          </a:p>
          <a:p>
            <a:pPr lvl="1"/>
            <a:r>
              <a:rPr lang="zh-CN" altLang="en-US" dirty="0"/>
              <a:t>运用特定的</a:t>
            </a:r>
            <a:r>
              <a:rPr lang="zh-CN" altLang="en-US" dirty="0">
                <a:hlinkClick r:id="rId4"/>
              </a:rPr>
              <a:t>计算机程序</a:t>
            </a:r>
            <a:r>
              <a:rPr lang="zh-CN" altLang="en-US" dirty="0"/>
              <a:t>从</a:t>
            </a:r>
            <a:r>
              <a:rPr lang="zh-CN" altLang="en-US" dirty="0">
                <a:hlinkClick r:id="rId5"/>
              </a:rPr>
              <a:t>互联网</a:t>
            </a:r>
            <a:r>
              <a:rPr lang="zh-CN" altLang="en-US" dirty="0"/>
              <a:t>上搜集</a:t>
            </a:r>
            <a:r>
              <a:rPr lang="zh-CN" altLang="en-US" dirty="0">
                <a:hlinkClick r:id="rId6"/>
              </a:rPr>
              <a:t>信息</a:t>
            </a:r>
            <a:r>
              <a:rPr lang="zh-CN" altLang="en-US" dirty="0"/>
              <a:t>，</a:t>
            </a:r>
            <a:endParaRPr lang="en-US" altLang="zh-CN" dirty="0"/>
          </a:p>
          <a:p>
            <a:pPr lvl="1"/>
            <a:r>
              <a:rPr lang="zh-CN" altLang="en-US" dirty="0"/>
              <a:t>在对信息进行</a:t>
            </a:r>
            <a:r>
              <a:rPr lang="zh-CN" altLang="en-US" dirty="0">
                <a:hlinkClick r:id="rId7"/>
              </a:rPr>
              <a:t>组织</a:t>
            </a:r>
            <a:r>
              <a:rPr lang="zh-CN" altLang="en-US" dirty="0"/>
              <a:t>和</a:t>
            </a:r>
            <a:r>
              <a:rPr lang="zh-CN" altLang="en-US" dirty="0">
                <a:hlinkClick r:id="rId8"/>
              </a:rPr>
              <a:t>处理</a:t>
            </a:r>
            <a:r>
              <a:rPr lang="zh-CN" altLang="en-US" dirty="0"/>
              <a:t>后，</a:t>
            </a:r>
            <a:endParaRPr lang="en-US" altLang="zh-CN" dirty="0"/>
          </a:p>
          <a:p>
            <a:pPr lvl="1"/>
            <a:r>
              <a:rPr lang="zh-CN" altLang="en-US" dirty="0"/>
              <a:t>为用户提供</a:t>
            </a:r>
            <a:r>
              <a:rPr lang="zh-CN" altLang="en-US" dirty="0">
                <a:hlinkClick r:id="rId9"/>
              </a:rPr>
              <a:t>检索</a:t>
            </a:r>
            <a:r>
              <a:rPr lang="zh-CN" altLang="en-US" dirty="0"/>
              <a:t>服务，</a:t>
            </a:r>
            <a:endParaRPr lang="en-US" altLang="zh-CN" dirty="0"/>
          </a:p>
          <a:p>
            <a:pPr lvl="1"/>
            <a:r>
              <a:rPr lang="zh-CN" altLang="en-US" dirty="0"/>
              <a:t>将用户检索相关的信息展示给用户的</a:t>
            </a:r>
            <a:r>
              <a:rPr lang="zh-CN" altLang="en-US" dirty="0">
                <a:hlinkClick r:id="rId10"/>
              </a:rPr>
              <a:t>系统</a:t>
            </a:r>
            <a:r>
              <a:rPr lang="zh-CN" altLang="en-US" dirty="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620688"/>
            <a:ext cx="6480720"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5589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p:txBody>
          <a:bodyPr/>
          <a:lstStyle/>
          <a:p>
            <a:r>
              <a:rPr lang="zh-CN" altLang="en-US" dirty="0"/>
              <a:t>搜索引擎工作原理 </a:t>
            </a:r>
          </a:p>
        </p:txBody>
      </p:sp>
      <p:sp>
        <p:nvSpPr>
          <p:cNvPr id="3" name="内容占位符 2"/>
          <p:cNvSpPr>
            <a:spLocks noGrp="1"/>
          </p:cNvSpPr>
          <p:nvPr>
            <p:ph idx="1"/>
          </p:nvPr>
        </p:nvSpPr>
        <p:spPr/>
        <p:txBody>
          <a:bodyPr rtlCol="0">
            <a:normAutofit fontScale="92500" lnSpcReduction="10000"/>
          </a:bodyPr>
          <a:lstStyle/>
          <a:p>
            <a:pPr fontAlgn="auto">
              <a:spcAft>
                <a:spcPts val="0"/>
              </a:spcAft>
              <a:buFont typeface="Arial" pitchFamily="34" charset="0"/>
              <a:buChar char="•"/>
              <a:defRPr/>
            </a:pPr>
            <a:r>
              <a:rPr lang="zh-CN" altLang="en-US" dirty="0">
                <a:hlinkClick r:id="rId2"/>
              </a:rPr>
              <a:t>全文搜索引擎</a:t>
            </a:r>
            <a:endParaRPr lang="en-US" altLang="zh-CN" dirty="0"/>
          </a:p>
          <a:p>
            <a:pPr lvl="1" fontAlgn="auto">
              <a:spcAft>
                <a:spcPts val="0"/>
              </a:spcAft>
              <a:buFont typeface="Arial" pitchFamily="34" charset="0"/>
              <a:buChar char="•"/>
              <a:defRPr/>
            </a:pPr>
            <a:r>
              <a:rPr lang="zh-CN" altLang="en-US" dirty="0"/>
              <a:t>百度  </a:t>
            </a:r>
            <a:r>
              <a:rPr lang="en-US" altLang="zh-CN" dirty="0"/>
              <a:t>google</a:t>
            </a:r>
          </a:p>
          <a:p>
            <a:pPr lvl="1" fontAlgn="auto">
              <a:spcAft>
                <a:spcPts val="0"/>
              </a:spcAft>
              <a:buFont typeface="Arial" pitchFamily="34" charset="0"/>
              <a:buChar char="–"/>
              <a:defRPr/>
            </a:pPr>
            <a:r>
              <a:rPr lang="zh-CN" altLang="en-US" dirty="0"/>
              <a:t>通常指的是收集了</a:t>
            </a:r>
            <a:r>
              <a:rPr lang="zh-CN" altLang="en-US" dirty="0">
                <a:hlinkClick r:id="rId3"/>
              </a:rPr>
              <a:t>因特网</a:t>
            </a:r>
            <a:r>
              <a:rPr lang="zh-CN" altLang="en-US" dirty="0"/>
              <a:t>上几千万到几十亿个</a:t>
            </a:r>
            <a:r>
              <a:rPr lang="zh-CN" altLang="en-US" dirty="0">
                <a:hlinkClick r:id="rId4"/>
              </a:rPr>
              <a:t>网页</a:t>
            </a:r>
            <a:endParaRPr lang="en-US" altLang="zh-CN" dirty="0"/>
          </a:p>
          <a:p>
            <a:pPr lvl="1" fontAlgn="auto">
              <a:spcAft>
                <a:spcPts val="0"/>
              </a:spcAft>
              <a:buFont typeface="Arial" pitchFamily="34" charset="0"/>
              <a:buChar char="–"/>
              <a:defRPr/>
            </a:pPr>
            <a:r>
              <a:rPr lang="zh-CN" altLang="en-US" dirty="0"/>
              <a:t>并对网页中的每一个词（即</a:t>
            </a:r>
            <a:r>
              <a:rPr lang="zh-CN" altLang="en-US" dirty="0">
                <a:hlinkClick r:id="rId5"/>
              </a:rPr>
              <a:t>关键词</a:t>
            </a:r>
            <a:r>
              <a:rPr lang="zh-CN" altLang="en-US" dirty="0"/>
              <a:t>）进行索引，建立</a:t>
            </a:r>
            <a:r>
              <a:rPr lang="zh-CN" altLang="en-US" dirty="0">
                <a:hlinkClick r:id="rId6"/>
              </a:rPr>
              <a:t>索引数据库</a:t>
            </a:r>
            <a:r>
              <a:rPr lang="zh-CN" altLang="en-US" dirty="0"/>
              <a:t>的</a:t>
            </a:r>
            <a:r>
              <a:rPr lang="zh-CN" altLang="en-US" dirty="0">
                <a:hlinkClick r:id="rId2"/>
              </a:rPr>
              <a:t>全文搜索引擎</a:t>
            </a:r>
            <a:r>
              <a:rPr lang="zh-CN" altLang="en-US" dirty="0"/>
              <a:t>。</a:t>
            </a:r>
            <a:endParaRPr lang="en-US" altLang="zh-CN" dirty="0"/>
          </a:p>
          <a:p>
            <a:pPr lvl="1" fontAlgn="auto">
              <a:spcAft>
                <a:spcPts val="0"/>
              </a:spcAft>
              <a:buFont typeface="Arial" pitchFamily="34" charset="0"/>
              <a:buChar char="–"/>
              <a:defRPr/>
            </a:pPr>
            <a:endParaRPr lang="en-US" altLang="zh-CN" dirty="0"/>
          </a:p>
          <a:p>
            <a:pPr lvl="1" fontAlgn="auto">
              <a:spcAft>
                <a:spcPts val="0"/>
              </a:spcAft>
              <a:buFont typeface="Arial" pitchFamily="34" charset="0"/>
              <a:buChar char="–"/>
              <a:defRPr/>
            </a:pPr>
            <a:r>
              <a:rPr lang="zh-CN" altLang="en-US" dirty="0"/>
              <a:t>当用户查找某个关键词的时候，所有在页面内容中包含了该关键词的网页都将作为搜索结果被搜出来。</a:t>
            </a:r>
            <a:endParaRPr lang="en-US" altLang="zh-CN" dirty="0"/>
          </a:p>
          <a:p>
            <a:pPr lvl="1" fontAlgn="auto">
              <a:spcAft>
                <a:spcPts val="0"/>
              </a:spcAft>
              <a:buFont typeface="Arial" pitchFamily="34" charset="0"/>
              <a:buChar char="–"/>
              <a:defRPr/>
            </a:pPr>
            <a:r>
              <a:rPr lang="zh-CN" altLang="en-US" dirty="0"/>
              <a:t>在经过复杂的算法进行排序后，这些结果将按照与搜索关键词的相关度高低，依次排列。</a:t>
            </a:r>
          </a:p>
        </p:txBody>
      </p:sp>
    </p:spTree>
    <p:extLst>
      <p:ext uri="{BB962C8B-B14F-4D97-AF65-F5344CB8AC3E}">
        <p14:creationId xmlns:p14="http://schemas.microsoft.com/office/powerpoint/2010/main" val="4146191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781050"/>
            <a:ext cx="8208912"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8782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CBBE9-8CE3-4092-9B70-0762C9FCA057}"/>
              </a:ext>
            </a:extLst>
          </p:cNvPr>
          <p:cNvSpPr>
            <a:spLocks noGrp="1"/>
          </p:cNvSpPr>
          <p:nvPr>
            <p:ph type="title"/>
          </p:nvPr>
        </p:nvSpPr>
        <p:spPr/>
        <p:txBody>
          <a:bodyPr/>
          <a:lstStyle/>
          <a:p>
            <a:r>
              <a:rPr lang="zh-CN" altLang="en-US" dirty="0"/>
              <a:t>数据种类</a:t>
            </a:r>
          </a:p>
        </p:txBody>
      </p:sp>
      <p:sp>
        <p:nvSpPr>
          <p:cNvPr id="3" name="内容占位符 2">
            <a:extLst>
              <a:ext uri="{FF2B5EF4-FFF2-40B4-BE49-F238E27FC236}">
                <a16:creationId xmlns:a16="http://schemas.microsoft.com/office/drawing/2014/main" id="{4B5ED139-1399-419E-BA79-92FE0C113340}"/>
              </a:ext>
            </a:extLst>
          </p:cNvPr>
          <p:cNvSpPr>
            <a:spLocks noGrp="1"/>
          </p:cNvSpPr>
          <p:nvPr>
            <p:ph idx="1"/>
          </p:nvPr>
        </p:nvSpPr>
        <p:spPr/>
        <p:txBody>
          <a:bodyPr>
            <a:normAutofit fontScale="92500" lnSpcReduction="20000"/>
          </a:bodyPr>
          <a:lstStyle/>
          <a:p>
            <a:pPr>
              <a:lnSpc>
                <a:spcPct val="120000"/>
              </a:lnSpc>
            </a:pPr>
            <a:r>
              <a:rPr lang="zh-CN" altLang="en-US" b="1" dirty="0"/>
              <a:t>结构化数据 </a:t>
            </a:r>
            <a:endParaRPr lang="en-US" altLang="zh-CN" b="1" dirty="0"/>
          </a:p>
          <a:p>
            <a:pPr lvl="1">
              <a:lnSpc>
                <a:spcPct val="120000"/>
              </a:lnSpc>
            </a:pPr>
            <a:r>
              <a:rPr lang="zh-CN" altLang="en-US" dirty="0"/>
              <a:t>具有固定格式或有限长度的数据，</a:t>
            </a:r>
            <a:endParaRPr lang="en-US" altLang="zh-CN" dirty="0"/>
          </a:p>
          <a:p>
            <a:pPr lvl="1">
              <a:lnSpc>
                <a:spcPct val="120000"/>
              </a:lnSpc>
            </a:pPr>
            <a:r>
              <a:rPr lang="zh-CN" altLang="en-US" dirty="0"/>
              <a:t>如数据库，元数据等。</a:t>
            </a:r>
            <a:endParaRPr lang="en-US" altLang="zh-CN" b="1" dirty="0"/>
          </a:p>
          <a:p>
            <a:pPr>
              <a:lnSpc>
                <a:spcPct val="120000"/>
              </a:lnSpc>
            </a:pPr>
            <a:r>
              <a:rPr lang="zh-CN" altLang="en-US" b="1" dirty="0"/>
              <a:t>非结构化数据</a:t>
            </a:r>
            <a:r>
              <a:rPr lang="zh-CN" altLang="en-US" dirty="0"/>
              <a:t> </a:t>
            </a:r>
            <a:endParaRPr lang="en-US" altLang="zh-CN" dirty="0"/>
          </a:p>
          <a:p>
            <a:pPr lvl="1">
              <a:lnSpc>
                <a:spcPct val="120000"/>
              </a:lnSpc>
            </a:pPr>
            <a:r>
              <a:rPr lang="zh-CN" altLang="en-US" dirty="0"/>
              <a:t>不定长或无固定格式的数据，</a:t>
            </a:r>
            <a:endParaRPr lang="en-US" altLang="zh-CN" dirty="0"/>
          </a:p>
          <a:p>
            <a:pPr lvl="1">
              <a:lnSpc>
                <a:spcPct val="120000"/>
              </a:lnSpc>
            </a:pPr>
            <a:r>
              <a:rPr lang="zh-CN" altLang="en-US" dirty="0"/>
              <a:t>如邮件，</a:t>
            </a:r>
            <a:r>
              <a:rPr lang="en-US" altLang="zh-CN" dirty="0"/>
              <a:t>word</a:t>
            </a:r>
            <a:r>
              <a:rPr lang="zh-CN" altLang="en-US" dirty="0"/>
              <a:t>文档等。</a:t>
            </a:r>
            <a:endParaRPr lang="en-US" altLang="zh-CN" dirty="0"/>
          </a:p>
          <a:p>
            <a:pPr lvl="1">
              <a:lnSpc>
                <a:spcPct val="120000"/>
              </a:lnSpc>
            </a:pPr>
            <a:r>
              <a:rPr lang="zh-CN" altLang="en-US" dirty="0"/>
              <a:t>非结构化数据又叫</a:t>
            </a:r>
            <a:r>
              <a:rPr lang="zh-CN" altLang="en-US" b="1" dirty="0"/>
              <a:t>全文数据</a:t>
            </a:r>
            <a:endParaRPr lang="en-US" altLang="zh-CN" dirty="0"/>
          </a:p>
          <a:p>
            <a:pPr>
              <a:lnSpc>
                <a:spcPct val="120000"/>
              </a:lnSpc>
            </a:pPr>
            <a:r>
              <a:rPr lang="zh-CN" altLang="en-US" b="1" dirty="0"/>
              <a:t>半结构化数据</a:t>
            </a:r>
            <a:endParaRPr lang="en-US" altLang="zh-CN" b="1" dirty="0"/>
          </a:p>
          <a:p>
            <a:pPr lvl="1">
              <a:lnSpc>
                <a:spcPct val="120000"/>
              </a:lnSpc>
            </a:pPr>
            <a:r>
              <a:rPr lang="zh-CN" altLang="en-US" dirty="0"/>
              <a:t>如</a:t>
            </a:r>
            <a:r>
              <a:rPr lang="en-US" altLang="zh-CN" dirty="0"/>
              <a:t>XML</a:t>
            </a:r>
            <a:r>
              <a:rPr lang="zh-CN" altLang="en-US" dirty="0"/>
              <a:t>，</a:t>
            </a:r>
            <a:r>
              <a:rPr lang="en-US" altLang="zh-CN" dirty="0"/>
              <a:t>HTML</a:t>
            </a:r>
            <a:r>
              <a:rPr lang="zh-CN" altLang="en-US" dirty="0"/>
              <a:t>等，</a:t>
            </a:r>
            <a:endParaRPr lang="en-US" altLang="zh-CN" dirty="0"/>
          </a:p>
        </p:txBody>
      </p:sp>
    </p:spTree>
    <p:extLst>
      <p:ext uri="{BB962C8B-B14F-4D97-AF65-F5344CB8AC3E}">
        <p14:creationId xmlns:p14="http://schemas.microsoft.com/office/powerpoint/2010/main" val="3996682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信息检索主要技术</a:t>
            </a:r>
          </a:p>
        </p:txBody>
      </p:sp>
      <p:sp>
        <p:nvSpPr>
          <p:cNvPr id="3" name="内容占位符 2"/>
          <p:cNvSpPr>
            <a:spLocks noGrp="1"/>
          </p:cNvSpPr>
          <p:nvPr>
            <p:ph idx="1"/>
          </p:nvPr>
        </p:nvSpPr>
        <p:spPr>
          <a:xfrm>
            <a:off x="457200" y="1600200"/>
            <a:ext cx="8229600" cy="4709120"/>
          </a:xfrm>
        </p:spPr>
        <p:txBody>
          <a:bodyPr>
            <a:normAutofit lnSpcReduction="10000"/>
          </a:bodyPr>
          <a:lstStyle/>
          <a:p>
            <a:r>
              <a:rPr lang="zh-CN" altLang="en-US" dirty="0"/>
              <a:t>文本分析</a:t>
            </a:r>
            <a:endParaRPr lang="en-US" altLang="zh-CN" dirty="0"/>
          </a:p>
          <a:p>
            <a:pPr lvl="1"/>
            <a:r>
              <a:rPr lang="en-US" altLang="zh-CN" dirty="0"/>
              <a:t>NLP</a:t>
            </a:r>
          </a:p>
          <a:p>
            <a:r>
              <a:rPr lang="zh-CN" altLang="en-US" dirty="0"/>
              <a:t>建立索引</a:t>
            </a:r>
            <a:endParaRPr lang="en-US" altLang="zh-CN" dirty="0"/>
          </a:p>
          <a:p>
            <a:r>
              <a:rPr lang="zh-CN" altLang="en-US" dirty="0"/>
              <a:t>查询</a:t>
            </a:r>
            <a:endParaRPr lang="en-US" altLang="zh-CN" dirty="0"/>
          </a:p>
          <a:p>
            <a:pPr lvl="1"/>
            <a:r>
              <a:rPr lang="zh-CN" altLang="en-US" dirty="0"/>
              <a:t>查询分析</a:t>
            </a:r>
            <a:r>
              <a:rPr lang="en-US" altLang="zh-CN" dirty="0"/>
              <a:t>   NLP</a:t>
            </a:r>
          </a:p>
          <a:p>
            <a:pPr lvl="1"/>
            <a:r>
              <a:rPr lang="zh-CN" altLang="en-US" dirty="0"/>
              <a:t>相关度计算</a:t>
            </a:r>
            <a:endParaRPr lang="en-US" altLang="zh-CN" dirty="0"/>
          </a:p>
          <a:p>
            <a:pPr lvl="2"/>
            <a:r>
              <a:rPr lang="zh-CN" altLang="en-US" dirty="0"/>
              <a:t>和信息检索模型相关</a:t>
            </a:r>
            <a:endParaRPr lang="en-US" altLang="zh-CN" dirty="0"/>
          </a:p>
          <a:p>
            <a:r>
              <a:rPr lang="zh-CN" altLang="en-US" dirty="0"/>
              <a:t>排序</a:t>
            </a:r>
            <a:endParaRPr lang="en-US" altLang="zh-CN" dirty="0"/>
          </a:p>
          <a:p>
            <a:pPr lvl="1"/>
            <a:r>
              <a:rPr lang="zh-CN" altLang="en-US" dirty="0"/>
              <a:t>实验室评价</a:t>
            </a:r>
            <a:endParaRPr lang="en-US" altLang="zh-CN" dirty="0"/>
          </a:p>
        </p:txBody>
      </p:sp>
    </p:spTree>
    <p:extLst>
      <p:ext uri="{BB962C8B-B14F-4D97-AF65-F5344CB8AC3E}">
        <p14:creationId xmlns:p14="http://schemas.microsoft.com/office/powerpoint/2010/main" val="3229489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搜索引擎主要技术</a:t>
            </a:r>
          </a:p>
        </p:txBody>
      </p:sp>
      <p:sp>
        <p:nvSpPr>
          <p:cNvPr id="3" name="内容占位符 2"/>
          <p:cNvSpPr>
            <a:spLocks noGrp="1"/>
          </p:cNvSpPr>
          <p:nvPr>
            <p:ph idx="1"/>
          </p:nvPr>
        </p:nvSpPr>
        <p:spPr>
          <a:xfrm>
            <a:off x="457200" y="1600200"/>
            <a:ext cx="8229600" cy="4709120"/>
          </a:xfrm>
        </p:spPr>
        <p:txBody>
          <a:bodyPr>
            <a:normAutofit fontScale="70000" lnSpcReduction="20000"/>
          </a:bodyPr>
          <a:lstStyle/>
          <a:p>
            <a:r>
              <a:rPr lang="zh-CN" altLang="en-US" dirty="0">
                <a:solidFill>
                  <a:srgbClr val="FF0000"/>
                </a:solidFill>
              </a:rPr>
              <a:t>爬虫</a:t>
            </a:r>
            <a:endParaRPr lang="en-US" altLang="zh-CN" dirty="0">
              <a:solidFill>
                <a:srgbClr val="FF0000"/>
              </a:solidFill>
            </a:endParaRPr>
          </a:p>
          <a:p>
            <a:r>
              <a:rPr lang="zh-CN" altLang="en-US" dirty="0"/>
              <a:t>文本分析</a:t>
            </a:r>
            <a:endParaRPr lang="en-US" altLang="zh-CN" dirty="0"/>
          </a:p>
          <a:p>
            <a:pPr lvl="1"/>
            <a:r>
              <a:rPr lang="en-US" altLang="zh-CN" dirty="0"/>
              <a:t>NLP</a:t>
            </a:r>
          </a:p>
          <a:p>
            <a:r>
              <a:rPr lang="zh-CN" altLang="en-US" dirty="0"/>
              <a:t>建立索引</a:t>
            </a:r>
            <a:endParaRPr lang="en-US" altLang="zh-CN" dirty="0"/>
          </a:p>
          <a:p>
            <a:r>
              <a:rPr lang="zh-CN" altLang="en-US" dirty="0"/>
              <a:t>查询</a:t>
            </a:r>
            <a:endParaRPr lang="en-US" altLang="zh-CN" dirty="0"/>
          </a:p>
          <a:p>
            <a:pPr lvl="1"/>
            <a:r>
              <a:rPr lang="zh-CN" altLang="en-US" dirty="0"/>
              <a:t>查询分析</a:t>
            </a:r>
            <a:r>
              <a:rPr lang="en-US" altLang="zh-CN" dirty="0"/>
              <a:t>   NLP</a:t>
            </a:r>
          </a:p>
          <a:p>
            <a:pPr lvl="1"/>
            <a:r>
              <a:rPr lang="zh-CN" altLang="en-US" dirty="0"/>
              <a:t>相关度计算</a:t>
            </a:r>
            <a:endParaRPr lang="en-US" altLang="zh-CN" dirty="0"/>
          </a:p>
          <a:p>
            <a:pPr lvl="2"/>
            <a:r>
              <a:rPr lang="zh-CN" altLang="en-US" dirty="0"/>
              <a:t>和信息检索模型相关</a:t>
            </a:r>
            <a:endParaRPr lang="en-US" altLang="zh-CN" dirty="0"/>
          </a:p>
          <a:p>
            <a:pPr lvl="2"/>
            <a:r>
              <a:rPr lang="en-US" altLang="zh-CN" dirty="0">
                <a:solidFill>
                  <a:srgbClr val="FF0000"/>
                </a:solidFill>
              </a:rPr>
              <a:t>link-based algorithms</a:t>
            </a:r>
          </a:p>
          <a:p>
            <a:pPr lvl="2"/>
            <a:r>
              <a:rPr lang="en-US" altLang="zh-CN" dirty="0">
                <a:solidFill>
                  <a:srgbClr val="FF0000"/>
                </a:solidFill>
              </a:rPr>
              <a:t>metadata, and personalization</a:t>
            </a:r>
          </a:p>
          <a:p>
            <a:r>
              <a:rPr lang="zh-CN" altLang="en-US" dirty="0"/>
              <a:t>排序</a:t>
            </a:r>
            <a:endParaRPr lang="en-US" altLang="zh-CN" dirty="0"/>
          </a:p>
          <a:p>
            <a:pPr lvl="1"/>
            <a:r>
              <a:rPr lang="zh-CN" altLang="en-US" strike="sngStrike" dirty="0">
                <a:solidFill>
                  <a:srgbClr val="FF0000"/>
                </a:solidFill>
              </a:rPr>
              <a:t>实验室评价</a:t>
            </a:r>
            <a:endParaRPr lang="en-US" altLang="zh-CN" strike="sngStrike" dirty="0">
              <a:solidFill>
                <a:srgbClr val="FF0000"/>
              </a:solidFill>
            </a:endParaRPr>
          </a:p>
          <a:p>
            <a:r>
              <a:rPr lang="zh-CN" altLang="en-US" dirty="0">
                <a:solidFill>
                  <a:srgbClr val="FF0000"/>
                </a:solidFill>
              </a:rPr>
              <a:t>用户反馈  </a:t>
            </a:r>
            <a:endParaRPr lang="en-US" altLang="zh-CN" dirty="0">
              <a:solidFill>
                <a:srgbClr val="FF0000"/>
              </a:solidFill>
            </a:endParaRPr>
          </a:p>
          <a:p>
            <a:r>
              <a:rPr lang="zh-CN" altLang="en-US" dirty="0">
                <a:solidFill>
                  <a:srgbClr val="FF0000"/>
                </a:solidFill>
              </a:rPr>
              <a:t>再查询 </a:t>
            </a:r>
            <a:endParaRPr lang="en-US" altLang="zh-CN" dirty="0">
              <a:solidFill>
                <a:srgbClr val="FF0000"/>
              </a:solidFill>
            </a:endParaRPr>
          </a:p>
          <a:p>
            <a:pPr lvl="1"/>
            <a:r>
              <a:rPr lang="en-US" altLang="zh-CN" dirty="0">
                <a:solidFill>
                  <a:srgbClr val="FF0000"/>
                </a:solidFill>
              </a:rPr>
              <a:t>refine query  , relaxing query</a:t>
            </a:r>
          </a:p>
        </p:txBody>
      </p:sp>
    </p:spTree>
    <p:extLst>
      <p:ext uri="{BB962C8B-B14F-4D97-AF65-F5344CB8AC3E}">
        <p14:creationId xmlns:p14="http://schemas.microsoft.com/office/powerpoint/2010/main" val="846224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404813"/>
            <a:ext cx="8229600" cy="6119812"/>
          </a:xfrm>
        </p:spPr>
        <p:txBody>
          <a:bodyPr rtlCol="0">
            <a:normAutofit fontScale="47500" lnSpcReduction="20000"/>
          </a:bodyPr>
          <a:lstStyle/>
          <a:p>
            <a:pPr fontAlgn="auto">
              <a:spcAft>
                <a:spcPts val="0"/>
              </a:spcAft>
              <a:buFont typeface="Arial" pitchFamily="34" charset="0"/>
              <a:buChar char="•"/>
              <a:defRPr/>
            </a:pPr>
            <a:r>
              <a:rPr lang="zh-CN" altLang="en-US" sz="3800" b="1" dirty="0"/>
              <a:t>爬行和抓取</a:t>
            </a:r>
          </a:p>
          <a:p>
            <a:pPr lvl="1" fontAlgn="auto">
              <a:spcAft>
                <a:spcPts val="0"/>
              </a:spcAft>
              <a:buFont typeface="Arial" pitchFamily="34" charset="0"/>
              <a:buChar char="–"/>
              <a:defRPr/>
            </a:pPr>
            <a:r>
              <a:rPr lang="zh-CN" altLang="en-US" sz="3800" dirty="0"/>
              <a:t>爬虫程序（</a:t>
            </a:r>
            <a:r>
              <a:rPr lang="en-US" altLang="zh-CN" sz="3800" dirty="0"/>
              <a:t>Spider</a:t>
            </a:r>
            <a:r>
              <a:rPr lang="zh-CN" altLang="en-US" sz="3800" dirty="0"/>
              <a:t>，</a:t>
            </a:r>
            <a:r>
              <a:rPr lang="en-US" altLang="zh-CN" sz="3800" dirty="0"/>
              <a:t>robot  </a:t>
            </a:r>
            <a:r>
              <a:rPr lang="zh-CN" altLang="en-US" sz="3800" dirty="0"/>
              <a:t>）</a:t>
            </a:r>
            <a:endParaRPr lang="en-US" altLang="zh-CN" sz="3800" dirty="0"/>
          </a:p>
          <a:p>
            <a:pPr lvl="1" fontAlgn="auto">
              <a:spcAft>
                <a:spcPts val="0"/>
              </a:spcAft>
              <a:buFont typeface="Arial" pitchFamily="34" charset="0"/>
              <a:buChar char="–"/>
              <a:defRPr/>
            </a:pPr>
            <a:r>
              <a:rPr lang="zh-CN" altLang="en-US" sz="3800" dirty="0"/>
              <a:t>搜索引擎从已知的数据库出发，就像正常用户的</a:t>
            </a:r>
            <a:r>
              <a:rPr lang="zh-CN" altLang="en-US" sz="3800" dirty="0">
                <a:hlinkClick r:id="rId2"/>
              </a:rPr>
              <a:t>浏览器</a:t>
            </a:r>
            <a:r>
              <a:rPr lang="zh-CN" altLang="en-US" sz="3800" dirty="0"/>
              <a:t>一样访问这些网页并抓取文件。</a:t>
            </a:r>
            <a:endParaRPr lang="en-US" altLang="zh-CN" sz="3800" dirty="0"/>
          </a:p>
          <a:p>
            <a:pPr lvl="1" fontAlgn="auto">
              <a:spcAft>
                <a:spcPts val="0"/>
              </a:spcAft>
              <a:buFont typeface="Arial" pitchFamily="34" charset="0"/>
              <a:buChar char="–"/>
              <a:defRPr/>
            </a:pPr>
            <a:r>
              <a:rPr lang="zh-CN" altLang="en-US" sz="3800" dirty="0"/>
              <a:t>搜索引擎通过这些爬虫去爬互联网上的外链，从这个网站爬到另一个网站，去跟踪网页中的链接，访问更多的网页</a:t>
            </a:r>
            <a:endParaRPr lang="en-US" altLang="zh-CN" sz="3800" dirty="0"/>
          </a:p>
          <a:p>
            <a:pPr lvl="1" fontAlgn="auto">
              <a:spcAft>
                <a:spcPts val="0"/>
              </a:spcAft>
              <a:buFont typeface="Arial" pitchFamily="34" charset="0"/>
              <a:buChar char="–"/>
              <a:defRPr/>
            </a:pPr>
            <a:r>
              <a:rPr lang="zh-CN" altLang="en-US" sz="3800" dirty="0"/>
              <a:t>这些新的网址会被存入数据库等待搜索。</a:t>
            </a:r>
            <a:endParaRPr lang="en-US" altLang="zh-CN" sz="3800" dirty="0"/>
          </a:p>
          <a:p>
            <a:pPr fontAlgn="auto">
              <a:spcAft>
                <a:spcPts val="0"/>
              </a:spcAft>
              <a:buFont typeface="Arial" pitchFamily="34" charset="0"/>
              <a:buChar char="•"/>
              <a:defRPr/>
            </a:pPr>
            <a:r>
              <a:rPr lang="zh-CN" altLang="en-US" sz="3800" b="1" dirty="0"/>
              <a:t>建立索引</a:t>
            </a:r>
          </a:p>
          <a:p>
            <a:pPr lvl="1" fontAlgn="auto">
              <a:spcAft>
                <a:spcPts val="0"/>
              </a:spcAft>
              <a:buFont typeface="Arial" pitchFamily="34" charset="0"/>
              <a:buChar char="–"/>
              <a:defRPr/>
            </a:pPr>
            <a:r>
              <a:rPr lang="zh-CN" altLang="en-US" sz="3800" dirty="0"/>
              <a:t>蜘蛛抓取的页面文件分解、分析，并以巨大表格的形式存入数据库，这个过程即是</a:t>
            </a:r>
            <a:r>
              <a:rPr lang="zh-CN" altLang="en-US" sz="3800" dirty="0">
                <a:hlinkClick r:id="rId3"/>
              </a:rPr>
              <a:t>索引</a:t>
            </a:r>
            <a:r>
              <a:rPr lang="zh-CN" altLang="en-US" sz="3800" dirty="0"/>
              <a:t>（</a:t>
            </a:r>
            <a:r>
              <a:rPr lang="en-US" altLang="zh-CN" sz="3800" dirty="0"/>
              <a:t>index).</a:t>
            </a:r>
          </a:p>
          <a:p>
            <a:pPr lvl="1" fontAlgn="auto">
              <a:spcAft>
                <a:spcPts val="0"/>
              </a:spcAft>
              <a:buFont typeface="Arial" pitchFamily="34" charset="0"/>
              <a:buChar char="–"/>
              <a:defRPr/>
            </a:pPr>
            <a:r>
              <a:rPr lang="zh-CN" altLang="en-US" sz="3800" dirty="0"/>
              <a:t>搜索</a:t>
            </a:r>
            <a:r>
              <a:rPr lang="zh-CN" altLang="en-US" sz="3800" dirty="0">
                <a:hlinkClick r:id="rId4"/>
              </a:rPr>
              <a:t>引擎</a:t>
            </a:r>
            <a:r>
              <a:rPr lang="zh-CN" altLang="en-US" sz="3800" dirty="0"/>
              <a:t>的核心数据结构为</a:t>
            </a:r>
            <a:r>
              <a:rPr lang="zh-CN" altLang="en-US" sz="3800" dirty="0">
                <a:hlinkClick r:id="rId5"/>
              </a:rPr>
              <a:t>倒排文件</a:t>
            </a:r>
            <a:r>
              <a:rPr lang="zh-CN" altLang="en-US" sz="3800" dirty="0"/>
              <a:t>（也称</a:t>
            </a:r>
            <a:r>
              <a:rPr lang="zh-CN" altLang="en-US" sz="3800" dirty="0">
                <a:hlinkClick r:id="rId6"/>
              </a:rPr>
              <a:t>倒排索引</a:t>
            </a:r>
            <a:r>
              <a:rPr lang="zh-CN" altLang="en-US" sz="3800" dirty="0"/>
              <a:t>），</a:t>
            </a:r>
            <a:endParaRPr lang="en-US" altLang="zh-CN" sz="3800" dirty="0"/>
          </a:p>
          <a:p>
            <a:pPr fontAlgn="auto">
              <a:spcAft>
                <a:spcPts val="0"/>
              </a:spcAft>
              <a:buFont typeface="Arial" pitchFamily="34" charset="0"/>
              <a:buChar char="•"/>
              <a:defRPr/>
            </a:pPr>
            <a:r>
              <a:rPr lang="zh-CN" altLang="en-US" sz="3800" b="1" dirty="0"/>
              <a:t>搜索词处理</a:t>
            </a:r>
          </a:p>
          <a:p>
            <a:pPr lvl="1" fontAlgn="auto">
              <a:spcAft>
                <a:spcPts val="0"/>
              </a:spcAft>
              <a:buFont typeface="Arial" pitchFamily="34" charset="0"/>
              <a:buChar char="–"/>
              <a:defRPr/>
            </a:pPr>
            <a:r>
              <a:rPr lang="zh-CN" altLang="en-US" sz="3800" dirty="0"/>
              <a:t>用户在搜索</a:t>
            </a:r>
            <a:r>
              <a:rPr lang="zh-CN" altLang="en-US" sz="3800" dirty="0">
                <a:hlinkClick r:id="rId4"/>
              </a:rPr>
              <a:t>引擎</a:t>
            </a:r>
            <a:r>
              <a:rPr lang="zh-CN" altLang="en-US" sz="3800" dirty="0"/>
              <a:t>界面输入关键词，单击“搜索”按钮后，搜索引擎程序即对</a:t>
            </a:r>
            <a:r>
              <a:rPr lang="zh-CN" altLang="en-US" sz="3800" dirty="0">
                <a:hlinkClick r:id="rId7"/>
              </a:rPr>
              <a:t>搜索词</a:t>
            </a:r>
            <a:r>
              <a:rPr lang="zh-CN" altLang="en-US" sz="3800" dirty="0"/>
              <a:t>进行处理，</a:t>
            </a:r>
            <a:endParaRPr lang="en-US" altLang="zh-CN" sz="3800" dirty="0"/>
          </a:p>
          <a:p>
            <a:pPr lvl="1" fontAlgn="auto">
              <a:spcAft>
                <a:spcPts val="0"/>
              </a:spcAft>
              <a:buFont typeface="Arial" pitchFamily="34" charset="0"/>
              <a:buChar char="–"/>
              <a:defRPr/>
            </a:pPr>
            <a:r>
              <a:rPr lang="zh-CN" altLang="en-US" sz="3800" dirty="0"/>
              <a:t>如中文特有的分词处理，去除</a:t>
            </a:r>
            <a:r>
              <a:rPr lang="zh-CN" altLang="en-US" sz="3800" dirty="0">
                <a:hlinkClick r:id="rId8"/>
              </a:rPr>
              <a:t>停止词</a:t>
            </a:r>
            <a:r>
              <a:rPr lang="zh-CN" altLang="en-US" sz="3800" dirty="0"/>
              <a:t>，判断是否需要启动整合搜索，</a:t>
            </a:r>
            <a:endParaRPr lang="en-US" altLang="zh-CN" sz="3800" dirty="0"/>
          </a:p>
          <a:p>
            <a:pPr lvl="1" fontAlgn="auto">
              <a:spcAft>
                <a:spcPts val="0"/>
              </a:spcAft>
              <a:buFont typeface="Arial" pitchFamily="34" charset="0"/>
              <a:buChar char="–"/>
              <a:defRPr/>
            </a:pPr>
            <a:r>
              <a:rPr lang="zh-CN" altLang="en-US" sz="3800" dirty="0"/>
              <a:t>判断是否有拼写错误或错别字等情况。</a:t>
            </a:r>
          </a:p>
          <a:p>
            <a:pPr fontAlgn="auto">
              <a:spcAft>
                <a:spcPts val="0"/>
              </a:spcAft>
              <a:buFont typeface="Arial" pitchFamily="34" charset="0"/>
              <a:buChar char="•"/>
              <a:defRPr/>
            </a:pPr>
            <a:r>
              <a:rPr lang="zh-CN" altLang="en-US" sz="3800" b="1" dirty="0"/>
              <a:t>排序</a:t>
            </a:r>
          </a:p>
          <a:p>
            <a:pPr lvl="1" fontAlgn="auto">
              <a:spcAft>
                <a:spcPts val="0"/>
              </a:spcAft>
              <a:buFont typeface="Arial" pitchFamily="34" charset="0"/>
              <a:buChar char="–"/>
              <a:defRPr/>
            </a:pPr>
            <a:r>
              <a:rPr lang="zh-CN" altLang="en-US" sz="3800" dirty="0"/>
              <a:t>对</a:t>
            </a:r>
            <a:r>
              <a:rPr lang="zh-CN" altLang="en-US" sz="3800" dirty="0">
                <a:hlinkClick r:id="rId7"/>
              </a:rPr>
              <a:t>搜索词</a:t>
            </a:r>
            <a:r>
              <a:rPr lang="zh-CN" altLang="en-US" sz="3800" dirty="0"/>
              <a:t>处理后，搜索引擎程序便开始工作，从索引数据库中找出所有包含搜索词的</a:t>
            </a:r>
            <a:r>
              <a:rPr lang="zh-CN" altLang="en-US" sz="3800" dirty="0">
                <a:hlinkClick r:id="rId9"/>
              </a:rPr>
              <a:t>网页</a:t>
            </a:r>
            <a:r>
              <a:rPr lang="zh-CN" altLang="en-US" sz="3800" dirty="0"/>
              <a:t>，并且根据排名算法计算出哪些网页应该排在前面，然后按照一定格式返回到“搜索”页面。</a:t>
            </a:r>
          </a:p>
          <a:p>
            <a:pPr lvl="1" fontAlgn="auto">
              <a:spcAft>
                <a:spcPts val="0"/>
              </a:spcAft>
              <a:buFont typeface="Arial" pitchFamily="34" charset="0"/>
              <a:buChar char="–"/>
              <a:defRPr/>
            </a:pPr>
            <a:r>
              <a:rPr lang="zh-CN" altLang="en-US" sz="3800" dirty="0"/>
              <a:t>再好的搜索引擎也无法与人相比，这就是为什么网站要进行</a:t>
            </a:r>
            <a:r>
              <a:rPr lang="zh-CN" altLang="en-US" sz="3800" dirty="0">
                <a:hlinkClick r:id="rId10"/>
              </a:rPr>
              <a:t>搜索引擎优化</a:t>
            </a:r>
            <a:r>
              <a:rPr lang="zh-CN" altLang="en-US" sz="3800" dirty="0"/>
              <a:t>。没有</a:t>
            </a:r>
            <a:r>
              <a:rPr lang="en-US" altLang="zh-CN" sz="3800" dirty="0">
                <a:hlinkClick r:id="rId11"/>
              </a:rPr>
              <a:t>SEO</a:t>
            </a:r>
            <a:r>
              <a:rPr lang="zh-CN" altLang="en-US" sz="3800" dirty="0"/>
              <a:t>的帮助，</a:t>
            </a:r>
            <a:r>
              <a:rPr lang="zh-CN" altLang="en-US" sz="3800" dirty="0">
                <a:hlinkClick r:id="rId12"/>
              </a:rPr>
              <a:t>搜索</a:t>
            </a:r>
            <a:r>
              <a:rPr lang="zh-CN" altLang="en-US" sz="3800" dirty="0"/>
              <a:t>引擎常常并不能正确的返回最相关、最权威、最有用的</a:t>
            </a:r>
            <a:r>
              <a:rPr lang="zh-CN" altLang="en-US" sz="3800" dirty="0">
                <a:hlinkClick r:id="rId13"/>
              </a:rPr>
              <a:t>信息</a:t>
            </a:r>
            <a:r>
              <a:rPr lang="zh-CN" altLang="en-US" sz="3800" dirty="0"/>
              <a:t>。</a:t>
            </a:r>
          </a:p>
          <a:p>
            <a:pPr fontAlgn="auto">
              <a:spcAft>
                <a:spcPts val="0"/>
              </a:spcAft>
              <a:buFont typeface="Arial" pitchFamily="34" charset="0"/>
              <a:buChar char="•"/>
              <a:defRPr/>
            </a:pPr>
            <a:endParaRPr lang="zh-CN" altLang="en-US" dirty="0"/>
          </a:p>
        </p:txBody>
      </p:sp>
    </p:spTree>
    <p:extLst>
      <p:ext uri="{BB962C8B-B14F-4D97-AF65-F5344CB8AC3E}">
        <p14:creationId xmlns:p14="http://schemas.microsoft.com/office/powerpoint/2010/main" val="2239804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zh-CN" altLang="en-US"/>
              <a:t>搜索引擎用户</a:t>
            </a:r>
            <a:endParaRPr lang="zh-CN" altLang="zh-CN"/>
          </a:p>
        </p:txBody>
      </p:sp>
      <p:pic>
        <p:nvPicPr>
          <p:cNvPr id="20482" name="Picture 3"/>
          <p:cNvPicPr>
            <a:picLocks noGrp="1" noChangeAspect="1" noChangeArrowheads="1"/>
          </p:cNvPicPr>
          <p:nvPr>
            <p:ph type="body" idx="1"/>
          </p:nvPr>
        </p:nvPicPr>
        <p:blipFill>
          <a:blip r:embed="rId2"/>
          <a:srcRect/>
          <a:stretch>
            <a:fillRect/>
          </a:stretch>
        </p:blipFill>
        <p:spPr/>
      </p:pic>
    </p:spTree>
    <p:extLst>
      <p:ext uri="{BB962C8B-B14F-4D97-AF65-F5344CB8AC3E}">
        <p14:creationId xmlns:p14="http://schemas.microsoft.com/office/powerpoint/2010/main" val="964209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endParaRPr lang="zh-CN" altLang="zh-CN"/>
          </a:p>
        </p:txBody>
      </p:sp>
      <p:pic>
        <p:nvPicPr>
          <p:cNvPr id="21506" name="Picture 3"/>
          <p:cNvPicPr>
            <a:picLocks noGrp="1" noChangeAspect="1" noChangeArrowheads="1"/>
          </p:cNvPicPr>
          <p:nvPr>
            <p:ph type="body" idx="1"/>
          </p:nvPr>
        </p:nvPicPr>
        <p:blipFill>
          <a:blip r:embed="rId2"/>
          <a:srcRect/>
          <a:stretch>
            <a:fillRect/>
          </a:stretch>
        </p:blipFill>
        <p:spPr>
          <a:xfrm>
            <a:off x="457200" y="1125538"/>
            <a:ext cx="8229600" cy="5000625"/>
          </a:xfrm>
        </p:spPr>
      </p:pic>
    </p:spTree>
    <p:extLst>
      <p:ext uri="{BB962C8B-B14F-4D97-AF65-F5344CB8AC3E}">
        <p14:creationId xmlns:p14="http://schemas.microsoft.com/office/powerpoint/2010/main" val="3374688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zh-CN" altLang="en-US" dirty="0"/>
              <a:t>搜索引擎评价</a:t>
            </a:r>
            <a:endParaRPr lang="zh-CN" altLang="zh-CN" dirty="0"/>
          </a:p>
        </p:txBody>
      </p:sp>
      <p:sp>
        <p:nvSpPr>
          <p:cNvPr id="116739" name="Rectangle 3"/>
          <p:cNvSpPr>
            <a:spLocks noGrp="1" noChangeArrowheads="1"/>
          </p:cNvSpPr>
          <p:nvPr>
            <p:ph type="body" idx="1"/>
          </p:nvPr>
        </p:nvSpPr>
        <p:spPr/>
        <p:txBody>
          <a:bodyPr rtlCol="0">
            <a:normAutofit/>
          </a:bodyPr>
          <a:lstStyle/>
          <a:p>
            <a:pPr marL="0" indent="0" fontAlgn="auto">
              <a:spcAft>
                <a:spcPts val="0"/>
              </a:spcAft>
              <a:buFont typeface="Arial" pitchFamily="34" charset="0"/>
              <a:buNone/>
              <a:defRPr/>
            </a:pPr>
            <a:endParaRPr lang="zh-CN" altLang="en-US" dirty="0"/>
          </a:p>
          <a:p>
            <a:pPr fontAlgn="auto">
              <a:spcAft>
                <a:spcPts val="0"/>
              </a:spcAft>
              <a:buFont typeface="Arial" pitchFamily="34" charset="0"/>
              <a:buChar char="•"/>
              <a:defRPr/>
            </a:pPr>
            <a:r>
              <a:rPr lang="zh-CN" altLang="en-US" dirty="0"/>
              <a:t>覆盖面   </a:t>
            </a:r>
          </a:p>
          <a:p>
            <a:pPr fontAlgn="auto">
              <a:spcAft>
                <a:spcPts val="0"/>
              </a:spcAft>
              <a:buFont typeface="Arial" pitchFamily="34" charset="0"/>
              <a:buChar char="•"/>
              <a:defRPr/>
            </a:pPr>
            <a:r>
              <a:rPr lang="zh-CN" altLang="en-US" dirty="0"/>
              <a:t>更新周期</a:t>
            </a:r>
          </a:p>
          <a:p>
            <a:pPr fontAlgn="auto">
              <a:spcAft>
                <a:spcPts val="0"/>
              </a:spcAft>
              <a:buFont typeface="Arial" pitchFamily="34" charset="0"/>
              <a:buChar char="•"/>
              <a:defRPr/>
            </a:pPr>
            <a:r>
              <a:rPr lang="zh-CN" altLang="en-US" dirty="0"/>
              <a:t>响应速度 </a:t>
            </a:r>
            <a:endParaRPr lang="en-US" altLang="zh-CN" dirty="0"/>
          </a:p>
          <a:p>
            <a:pPr fontAlgn="auto">
              <a:spcAft>
                <a:spcPts val="0"/>
              </a:spcAft>
              <a:buFont typeface="Arial" pitchFamily="34" charset="0"/>
              <a:buChar char="•"/>
              <a:defRPr/>
            </a:pPr>
            <a:r>
              <a:rPr lang="zh-CN" altLang="en-US" dirty="0"/>
              <a:t>排序结果是否满足用户的查询要求 </a:t>
            </a:r>
            <a:endParaRPr lang="en-US" altLang="zh-CN" dirty="0"/>
          </a:p>
          <a:p>
            <a:pPr fontAlgn="auto">
              <a:spcAft>
                <a:spcPts val="0"/>
              </a:spcAft>
              <a:buFont typeface="Arial" pitchFamily="34" charset="0"/>
              <a:buChar char="•"/>
              <a:defRPr/>
            </a:pPr>
            <a:r>
              <a:rPr lang="zh-CN" altLang="en-US" dirty="0"/>
              <a:t>隐私</a:t>
            </a:r>
          </a:p>
          <a:p>
            <a:pPr fontAlgn="auto">
              <a:spcAft>
                <a:spcPts val="0"/>
              </a:spcAft>
              <a:buFont typeface="Arial" pitchFamily="34" charset="0"/>
              <a:buChar char="•"/>
              <a:defRPr/>
            </a:pPr>
            <a:endParaRPr lang="en-US" altLang="zh-CN" dirty="0"/>
          </a:p>
        </p:txBody>
      </p:sp>
    </p:spTree>
    <p:extLst>
      <p:ext uri="{BB962C8B-B14F-4D97-AF65-F5344CB8AC3E}">
        <p14:creationId xmlns:p14="http://schemas.microsoft.com/office/powerpoint/2010/main" val="2430380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b="1" dirty="0" err="1"/>
              <a:t>duckduckgo</a:t>
            </a:r>
            <a:endParaRPr lang="en-US" b="1" dirty="0"/>
          </a:p>
          <a:p>
            <a:endParaRPr lang="zh-CN" altLang="en-US" dirty="0"/>
          </a:p>
        </p:txBody>
      </p:sp>
      <p:pic>
        <p:nvPicPr>
          <p:cNvPr id="2052" name="Picture 4"/>
          <p:cNvPicPr>
            <a:picLocks noChangeAspect="1" noChangeArrowheads="1"/>
          </p:cNvPicPr>
          <p:nvPr/>
        </p:nvPicPr>
        <p:blipFill>
          <a:blip r:embed="rId2"/>
          <a:srcRect/>
          <a:stretch>
            <a:fillRect/>
          </a:stretch>
        </p:blipFill>
        <p:spPr bwMode="auto">
          <a:xfrm>
            <a:off x="571472" y="2357430"/>
            <a:ext cx="8277225" cy="3781425"/>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Grp="1" noChangeAspect="1" noChangeArrowheads="1"/>
          </p:cNvPicPr>
          <p:nvPr>
            <p:ph idx="1"/>
          </p:nvPr>
        </p:nvPicPr>
        <p:blipFill>
          <a:blip r:embed="rId2"/>
          <a:srcRect/>
          <a:stretch>
            <a:fillRect/>
          </a:stretch>
        </p:blipFill>
        <p:spPr bwMode="auto">
          <a:xfrm>
            <a:off x="500034" y="1857364"/>
            <a:ext cx="8229600" cy="3203408"/>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err="1"/>
              <a:t>duckduckgo</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其办站哲学主张维护使用者的</a:t>
            </a:r>
            <a:r>
              <a:rPr lang="zh-CN" altLang="en-US" dirty="0">
                <a:hlinkClick r:id="rId2"/>
              </a:rPr>
              <a:t>隐私权</a:t>
            </a:r>
            <a:r>
              <a:rPr lang="zh-CN" altLang="en-US" dirty="0"/>
              <a:t>，并承诺不监控、不记录使用者的搜寻内容。</a:t>
            </a:r>
            <a:endParaRPr lang="en-US" altLang="zh-CN" dirty="0"/>
          </a:p>
          <a:p>
            <a:endParaRPr lang="en-US" altLang="zh-CN" dirty="0"/>
          </a:p>
          <a:p>
            <a:r>
              <a:rPr lang="zh-CN" altLang="en-US" i="1" dirty="0"/>
              <a:t>相关事件</a:t>
            </a:r>
            <a:endParaRPr lang="en-US" altLang="zh-CN" i="1" dirty="0"/>
          </a:p>
          <a:p>
            <a:pPr lvl="1"/>
            <a:r>
              <a:rPr lang="en-US" altLang="zh-CN" i="1" dirty="0"/>
              <a:t>Google </a:t>
            </a:r>
          </a:p>
          <a:p>
            <a:pPr lvl="1"/>
            <a:r>
              <a:rPr lang="zh-CN" altLang="en-US" i="1" dirty="0"/>
              <a:t>特朗普</a:t>
            </a:r>
            <a:r>
              <a:rPr lang="zh-CN" altLang="en-US" dirty="0"/>
              <a:t>逼</a:t>
            </a:r>
            <a:r>
              <a:rPr lang="en-US" dirty="0" err="1"/>
              <a:t>TikTok</a:t>
            </a:r>
            <a:r>
              <a:rPr lang="zh-CN" altLang="en-US" dirty="0"/>
              <a:t>卖身</a:t>
            </a:r>
            <a:r>
              <a:rPr lang="en-US" altLang="zh-CN" dirty="0"/>
              <a:t>,   </a:t>
            </a:r>
            <a:r>
              <a:rPr lang="zh-CN" altLang="en-US" dirty="0"/>
              <a:t>微信</a:t>
            </a:r>
            <a:endParaRPr lang="en-US" altLang="zh-CN" b="1" u="sng" dirty="0">
              <a:hlinkClick r:id="rId3"/>
            </a:endParaRPr>
          </a:p>
          <a:p>
            <a:pPr lvl="1"/>
            <a:r>
              <a:rPr lang="zh-CN" altLang="en-US" b="1" u="sng" dirty="0">
                <a:hlinkClick r:id="rId3"/>
              </a:rPr>
              <a:t>安全研究人员称</a:t>
            </a:r>
            <a:r>
              <a:rPr lang="en-US" altLang="zh-CN" b="1" i="1" u="sng" dirty="0" err="1">
                <a:hlinkClick r:id="rId3"/>
              </a:rPr>
              <a:t>Facebook</a:t>
            </a:r>
            <a:r>
              <a:rPr lang="zh-CN" altLang="en-US" b="1" u="sng" dirty="0">
                <a:hlinkClick r:id="rId3"/>
              </a:rPr>
              <a:t>和</a:t>
            </a:r>
            <a:r>
              <a:rPr lang="en-US" altLang="zh-CN" b="1" u="sng" dirty="0" err="1">
                <a:hlinkClick r:id="rId3"/>
              </a:rPr>
              <a:t>Instagram</a:t>
            </a:r>
            <a:r>
              <a:rPr lang="zh-CN" altLang="en-US" b="1" u="sng" dirty="0">
                <a:hlinkClick r:id="rId3"/>
              </a:rPr>
              <a:t>链接预览功能违反</a:t>
            </a:r>
            <a:r>
              <a:rPr lang="zh-CN" altLang="en-US" b="1" i="1" u="sng" dirty="0">
                <a:hlinkClick r:id="rId3"/>
              </a:rPr>
              <a:t>欧盟</a:t>
            </a:r>
            <a:r>
              <a:rPr lang="zh-CN" altLang="en-US" b="1" u="sng" dirty="0">
                <a:hlinkClick r:id="rId3"/>
              </a:rPr>
              <a:t>隐私法</a:t>
            </a:r>
            <a:endParaRPr lang="en-US" altLang="zh-CN" b="1" u="sng" dirty="0"/>
          </a:p>
          <a:p>
            <a:pPr lvl="1"/>
            <a:r>
              <a:rPr lang="zh-CN" altLang="en-US" b="1" dirty="0"/>
              <a:t>欧盟公布数字新规草案严厉监管</a:t>
            </a:r>
            <a:r>
              <a:rPr lang="en-US" altLang="zh-CN" b="1" dirty="0" err="1"/>
              <a:t>Facebook</a:t>
            </a:r>
            <a:r>
              <a:rPr lang="zh-CN" altLang="en-US" b="1" dirty="0"/>
              <a:t>等科技巨头：不遵守或面临年收入</a:t>
            </a:r>
            <a:r>
              <a:rPr lang="en-US" altLang="zh-CN" b="1" dirty="0"/>
              <a:t>10%</a:t>
            </a:r>
            <a:r>
              <a:rPr lang="zh-CN" altLang="en-US" b="1" dirty="0"/>
              <a:t>的巨额罚款</a:t>
            </a:r>
            <a:endParaRPr lang="en-US" altLang="zh-CN" b="1" dirty="0"/>
          </a:p>
          <a:p>
            <a:pPr lvl="1"/>
            <a:r>
              <a:rPr lang="en-US" altLang="zh-CN" b="1" i="1" u="sng" dirty="0" err="1">
                <a:hlinkClick r:id="rId4"/>
              </a:rPr>
              <a:t>Facebook</a:t>
            </a:r>
            <a:r>
              <a:rPr lang="zh-CN" altLang="en-US" b="1" u="sng" dirty="0">
                <a:hlinkClick r:id="rId4"/>
              </a:rPr>
              <a:t>再次抨击苹果公司</a:t>
            </a:r>
            <a:r>
              <a:rPr lang="en-US" altLang="zh-CN" b="1" u="sng" dirty="0">
                <a:hlinkClick r:id="rId4"/>
              </a:rPr>
              <a:t>:</a:t>
            </a:r>
            <a:r>
              <a:rPr lang="zh-CN" altLang="en-US" b="1" u="sng" dirty="0">
                <a:hlinkClick r:id="rId4"/>
              </a:rPr>
              <a:t>希望</a:t>
            </a:r>
            <a:r>
              <a:rPr lang="zh-CN" altLang="en-US" b="1" i="1" u="sng" dirty="0">
                <a:hlinkClick r:id="rId4"/>
              </a:rPr>
              <a:t>欧盟</a:t>
            </a:r>
            <a:r>
              <a:rPr lang="zh-CN" altLang="en-US" b="1" u="sng" dirty="0">
                <a:hlinkClick r:id="rId4"/>
              </a:rPr>
              <a:t>新规为苹果设定界限</a:t>
            </a:r>
            <a:endParaRPr lang="zh-CN" altLang="en-US" dirty="0"/>
          </a:p>
          <a:p>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en-US" dirty="0"/>
              <a:t>搜索引擎不可避免地会收到执法机关的各种交出数据的要求</a:t>
            </a:r>
            <a:r>
              <a:rPr lang="en-US" altLang="zh-CN" dirty="0"/>
              <a:t>——</a:t>
            </a:r>
            <a:r>
              <a:rPr lang="zh-CN" altLang="en-US" dirty="0"/>
              <a:t>而我不愿上交任何数据。</a:t>
            </a:r>
          </a:p>
          <a:p>
            <a:r>
              <a:rPr lang="zh-CN" altLang="en-US" dirty="0"/>
              <a:t>传统搜索引擎为了优化搜索结果，必须对用户数据进行尽量全面的收集和分析，这是对用户隐私的一种侵犯。</a:t>
            </a:r>
            <a:endParaRPr lang="en-US" altLang="zh-CN" dirty="0"/>
          </a:p>
          <a:p>
            <a:r>
              <a:rPr lang="zh-CN" altLang="en-US" dirty="0"/>
              <a:t>在 </a:t>
            </a:r>
            <a:r>
              <a:rPr lang="en-US" altLang="zh-CN" dirty="0" err="1"/>
              <a:t>DuckDuckGo</a:t>
            </a:r>
            <a:r>
              <a:rPr lang="en-US" altLang="zh-CN" dirty="0"/>
              <a:t> </a:t>
            </a:r>
            <a:r>
              <a:rPr lang="zh-CN" altLang="en-US" dirty="0"/>
              <a:t>的隐私政策中非常明确的声明网站不会记录</a:t>
            </a:r>
            <a:endParaRPr lang="en-US" altLang="zh-CN" dirty="0"/>
          </a:p>
          <a:p>
            <a:pPr lvl="1"/>
            <a:r>
              <a:rPr lang="zh-CN" altLang="en-US" dirty="0"/>
              <a:t>用户的浏览器 </a:t>
            </a:r>
            <a:r>
              <a:rPr lang="en-US" altLang="zh-CN" dirty="0"/>
              <a:t>UA</a:t>
            </a:r>
            <a:r>
              <a:rPr lang="zh-CN" altLang="en-US" dirty="0"/>
              <a:t>、</a:t>
            </a:r>
            <a:endParaRPr lang="en-US" altLang="zh-CN" dirty="0"/>
          </a:p>
          <a:p>
            <a:pPr lvl="1"/>
            <a:r>
              <a:rPr lang="en-US" altLang="zh-CN" dirty="0"/>
              <a:t>IP </a:t>
            </a:r>
            <a:r>
              <a:rPr lang="zh-CN" altLang="en-US" dirty="0"/>
              <a:t>地址、</a:t>
            </a:r>
            <a:endParaRPr lang="en-US" altLang="zh-CN" dirty="0"/>
          </a:p>
          <a:p>
            <a:pPr lvl="1"/>
            <a:r>
              <a:rPr lang="zh-CN" altLang="en-US" dirty="0"/>
              <a:t>搜索行为等任何相关数据，</a:t>
            </a:r>
            <a:endParaRPr lang="en-US" altLang="zh-CN" dirty="0"/>
          </a:p>
          <a:p>
            <a:pPr lvl="1"/>
            <a:r>
              <a:rPr lang="zh-CN" altLang="en-US" dirty="0"/>
              <a:t>默认情况下也不会使用 </a:t>
            </a:r>
            <a:r>
              <a:rPr lang="en-US" altLang="zh-CN" dirty="0"/>
              <a:t>Cookie </a:t>
            </a:r>
            <a:r>
              <a:rPr lang="zh-CN" altLang="en-US" dirty="0"/>
              <a:t>来记录数据。</a:t>
            </a:r>
            <a:endParaRPr lang="en-US" altLang="zh-CN" dirty="0"/>
          </a:p>
          <a:p>
            <a:r>
              <a:rPr lang="zh-CN" altLang="en-US" dirty="0"/>
              <a:t>此外，</a:t>
            </a:r>
            <a:r>
              <a:rPr lang="en-US" altLang="zh-CN" dirty="0" err="1"/>
              <a:t>DuckDuckGo</a:t>
            </a:r>
            <a:r>
              <a:rPr lang="en-US" altLang="zh-CN" dirty="0"/>
              <a:t> </a:t>
            </a:r>
            <a:r>
              <a:rPr lang="zh-CN" altLang="en-US" dirty="0"/>
              <a:t>还对用户点击搜索结果后跳转到目标网页的过程进行了重定向处理，目标网站无法获知用户是通过输入哪些搜索词跳转到自己的网站。</a:t>
            </a:r>
            <a:endParaRPr lang="en-US" altLang="zh-CN" dirty="0"/>
          </a:p>
          <a:p>
            <a:r>
              <a:rPr lang="en-US" altLang="zh-CN" dirty="0" err="1"/>
              <a:t>DuckDuckGo</a:t>
            </a:r>
            <a:r>
              <a:rPr lang="en-US" altLang="zh-CN" dirty="0"/>
              <a:t> </a:t>
            </a:r>
            <a:r>
              <a:rPr lang="zh-CN" altLang="en-US" dirty="0"/>
              <a:t>充分利用了各种网络服务的 </a:t>
            </a:r>
            <a:r>
              <a:rPr lang="en-US" altLang="zh-CN" dirty="0"/>
              <a:t>API </a:t>
            </a:r>
            <a:r>
              <a:rPr lang="zh-CN" altLang="en-US" dirty="0"/>
              <a:t>来为用户提供权威而精确的结果</a:t>
            </a:r>
            <a:endParaRPr lang="en-US" altLang="zh-CN" dirty="0"/>
          </a:p>
          <a:p>
            <a:pPr lvl="1"/>
            <a:r>
              <a:rPr lang="en-US" dirty="0" err="1"/>
              <a:t>DuckDuckGo</a:t>
            </a:r>
            <a:r>
              <a:rPr lang="zh-CN" altLang="en-US" dirty="0"/>
              <a:t>主要基于各大型搜索服务商（比如</a:t>
            </a:r>
            <a:r>
              <a:rPr lang="en-US" dirty="0"/>
              <a:t>Yahoo! Search BOSS）</a:t>
            </a:r>
            <a:r>
              <a:rPr lang="zh-CN" altLang="en-US" dirty="0"/>
              <a:t>的</a:t>
            </a:r>
            <a:r>
              <a:rPr lang="en-US" dirty="0">
                <a:hlinkClick r:id="rId2"/>
              </a:rPr>
              <a:t>APIs</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pPr eaLnBrk="1" hangingPunct="1"/>
            <a:r>
              <a:rPr lang="en-US" sz="3600" dirty="0">
                <a:latin typeface="Calibri" charset="0"/>
                <a:ea typeface="ＭＳ Ｐゴシック" charset="0"/>
                <a:cs typeface="ＭＳ Ｐゴシック" charset="0"/>
              </a:rPr>
              <a:t>Unstructured (text) vs. structured (database) data in the mid-nineties</a:t>
            </a:r>
          </a:p>
        </p:txBody>
      </p:sp>
      <p:sp>
        <p:nvSpPr>
          <p:cNvPr id="2048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1030C945-A0B0-DF4B-A5C9-6B6771E8A7B3}" type="slidenum">
              <a:rPr lang="en-US" sz="1200">
                <a:solidFill>
                  <a:srgbClr val="898989"/>
                </a:solidFill>
                <a:latin typeface="Calibri" charset="0"/>
              </a:rPr>
              <a:pPr eaLnBrk="1" hangingPunct="1"/>
              <a:t>5</a:t>
            </a:fld>
            <a:endParaRPr lang="en-US" sz="1200">
              <a:solidFill>
                <a:srgbClr val="898989"/>
              </a:solidFill>
              <a:latin typeface="Calibri" charset="0"/>
            </a:endParaRPr>
          </a:p>
        </p:txBody>
      </p:sp>
      <p:graphicFrame>
        <p:nvGraphicFramePr>
          <p:cNvPr id="2" name="Object 3"/>
          <p:cNvGraphicFramePr>
            <a:graphicFrameLocks noChangeAspect="1"/>
          </p:cNvGraphicFramePr>
          <p:nvPr/>
        </p:nvGraphicFramePr>
        <p:xfrm>
          <a:off x="736600" y="1965325"/>
          <a:ext cx="7670800" cy="4451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01542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6BF56-14EE-4561-90D7-4E9F194FF9A0}"/>
              </a:ext>
            </a:extLst>
          </p:cNvPr>
          <p:cNvSpPr>
            <a:spLocks noGrp="1"/>
          </p:cNvSpPr>
          <p:nvPr>
            <p:ph type="title"/>
          </p:nvPr>
        </p:nvSpPr>
        <p:spPr/>
        <p:txBody>
          <a:bodyPr/>
          <a:lstStyle/>
          <a:p>
            <a:r>
              <a:rPr lang="zh-CN" altLang="en-US" dirty="0"/>
              <a:t>四、信息检索技术的应用</a:t>
            </a:r>
          </a:p>
        </p:txBody>
      </p:sp>
      <p:sp>
        <p:nvSpPr>
          <p:cNvPr id="3" name="内容占位符 2">
            <a:extLst>
              <a:ext uri="{FF2B5EF4-FFF2-40B4-BE49-F238E27FC236}">
                <a16:creationId xmlns:a16="http://schemas.microsoft.com/office/drawing/2014/main" id="{9A2815C0-D3BE-447A-A7CA-6F5D9B5DF21C}"/>
              </a:ext>
            </a:extLst>
          </p:cNvPr>
          <p:cNvSpPr>
            <a:spLocks noGrp="1"/>
          </p:cNvSpPr>
          <p:nvPr>
            <p:ph idx="1"/>
          </p:nvPr>
        </p:nvSpPr>
        <p:spPr/>
        <p:txBody>
          <a:bodyPr>
            <a:normAutofit lnSpcReduction="10000"/>
          </a:bodyPr>
          <a:lstStyle/>
          <a:p>
            <a:r>
              <a:rPr lang="en-US" altLang="zh-CN" dirty="0"/>
              <a:t>4.1  </a:t>
            </a:r>
            <a:r>
              <a:rPr lang="zh-CN" altLang="en-US" dirty="0"/>
              <a:t>面向领域的搜索引擎</a:t>
            </a:r>
            <a:endParaRPr lang="en-US" altLang="zh-CN" dirty="0"/>
          </a:p>
          <a:p>
            <a:r>
              <a:rPr lang="en-US" altLang="zh-CN" b="1" dirty="0"/>
              <a:t>4.2  </a:t>
            </a:r>
            <a:r>
              <a:rPr lang="zh-CN" altLang="zh-CN" b="1" dirty="0"/>
              <a:t>多媒体的检索技术</a:t>
            </a:r>
            <a:endParaRPr lang="en-US" altLang="zh-CN" dirty="0"/>
          </a:p>
          <a:p>
            <a:r>
              <a:rPr lang="en-US" altLang="zh-CN" dirty="0"/>
              <a:t>4.3  </a:t>
            </a:r>
            <a:r>
              <a:rPr lang="zh-CN" altLang="en-US" dirty="0"/>
              <a:t>多模态检索</a:t>
            </a:r>
            <a:endParaRPr lang="en-US" altLang="zh-CN" dirty="0"/>
          </a:p>
          <a:p>
            <a:r>
              <a:rPr lang="en-US" altLang="zh-CN" dirty="0"/>
              <a:t>4.4: </a:t>
            </a:r>
            <a:r>
              <a:rPr lang="zh-CN" altLang="zh-CN" dirty="0"/>
              <a:t>移动搜索</a:t>
            </a:r>
            <a:r>
              <a:rPr lang="en-US" altLang="zh-CN" dirty="0"/>
              <a:t>-Mobile Search</a:t>
            </a:r>
          </a:p>
          <a:p>
            <a:r>
              <a:rPr lang="en-US" altLang="zh-CN" dirty="0"/>
              <a:t>4.5  </a:t>
            </a:r>
            <a:r>
              <a:rPr lang="zh-CN" altLang="zh-CN" dirty="0"/>
              <a:t>对社会媒体信息检索</a:t>
            </a:r>
            <a:endParaRPr lang="en-US" altLang="zh-CN" dirty="0"/>
          </a:p>
          <a:p>
            <a:r>
              <a:rPr lang="en-US" altLang="zh-CN" dirty="0"/>
              <a:t>4.6  </a:t>
            </a:r>
            <a:r>
              <a:rPr lang="zh-CN" altLang="zh-CN" dirty="0"/>
              <a:t>行为分析、舆情监控</a:t>
            </a:r>
            <a:endParaRPr lang="en-US" altLang="zh-CN" dirty="0"/>
          </a:p>
          <a:p>
            <a:r>
              <a:rPr lang="en-US" altLang="zh-CN" dirty="0"/>
              <a:t>4.7  </a:t>
            </a:r>
            <a:r>
              <a:rPr lang="zh-CN" altLang="zh-CN" dirty="0"/>
              <a:t>个性化信息检索</a:t>
            </a:r>
            <a:endParaRPr lang="en-US" altLang="zh-CN" dirty="0"/>
          </a:p>
          <a:p>
            <a:r>
              <a:rPr lang="en-US" altLang="zh-CN" dirty="0"/>
              <a:t>4.8 </a:t>
            </a:r>
            <a:r>
              <a:rPr lang="zh-CN" altLang="zh-CN" dirty="0"/>
              <a:t>自动问答</a:t>
            </a:r>
            <a:r>
              <a:rPr lang="en-US" altLang="zh-CN" dirty="0"/>
              <a:t>(Question-Answer)</a:t>
            </a:r>
            <a:endParaRPr lang="zh-CN" altLang="zh-CN" dirty="0"/>
          </a:p>
          <a:p>
            <a:endParaRPr lang="zh-CN" altLang="en-US" dirty="0"/>
          </a:p>
        </p:txBody>
      </p:sp>
    </p:spTree>
    <p:extLst>
      <p:ext uri="{BB962C8B-B14F-4D97-AF65-F5344CB8AC3E}">
        <p14:creationId xmlns:p14="http://schemas.microsoft.com/office/powerpoint/2010/main" val="2749773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4.1  </a:t>
            </a:r>
            <a:r>
              <a:rPr lang="zh-CN" altLang="en-US" dirty="0"/>
              <a:t>面向领域的搜索引擎</a:t>
            </a:r>
          </a:p>
        </p:txBody>
      </p:sp>
      <p:sp>
        <p:nvSpPr>
          <p:cNvPr id="3" name="内容占位符 2"/>
          <p:cNvSpPr>
            <a:spLocks noGrp="1"/>
          </p:cNvSpPr>
          <p:nvPr>
            <p:ph idx="1"/>
          </p:nvPr>
        </p:nvSpPr>
        <p:spPr/>
        <p:txBody>
          <a:bodyPr>
            <a:normAutofit fontScale="85000" lnSpcReduction="10000"/>
          </a:bodyPr>
          <a:lstStyle/>
          <a:p>
            <a:r>
              <a:rPr lang="zh-CN" altLang="en-US" sz="2800" dirty="0"/>
              <a:t>垂直搜索引擎</a:t>
            </a:r>
            <a:endParaRPr lang="en-US" altLang="zh-CN" sz="2800" dirty="0"/>
          </a:p>
          <a:p>
            <a:pPr lvl="1" algn="just"/>
            <a:r>
              <a:rPr lang="zh-CN" altLang="en-US" dirty="0"/>
              <a:t>目前通用的搜索引擎对</a:t>
            </a:r>
            <a:r>
              <a:rPr lang="en-US" altLang="zh-CN" dirty="0"/>
              <a:t>Internet</a:t>
            </a:r>
            <a:r>
              <a:rPr lang="zh-CN" altLang="en-US" dirty="0"/>
              <a:t>网页的覆盖率小于</a:t>
            </a:r>
            <a:r>
              <a:rPr lang="en-US" altLang="zh-CN" dirty="0"/>
              <a:t>50%</a:t>
            </a:r>
            <a:r>
              <a:rPr lang="zh-CN" altLang="en-US" dirty="0"/>
              <a:t>。未来计算机的存储和运算能力都不可能</a:t>
            </a:r>
            <a:r>
              <a:rPr lang="en-US" altLang="zh-CN" dirty="0"/>
              <a:t>100%</a:t>
            </a:r>
            <a:r>
              <a:rPr lang="zh-CN" altLang="en-US" dirty="0"/>
              <a:t>的覆盖，需要面向具体领域的专用搜索引擎</a:t>
            </a:r>
          </a:p>
          <a:p>
            <a:pPr lvl="2" algn="just"/>
            <a:r>
              <a:rPr lang="zh-CN" altLang="en-US" dirty="0"/>
              <a:t>如就业，股票，宾馆饭店，地图，天气，商品查找，任务，风景，</a:t>
            </a:r>
            <a:r>
              <a:rPr lang="en-US" altLang="zh-CN" dirty="0"/>
              <a:t>......</a:t>
            </a:r>
            <a:r>
              <a:rPr lang="zh-CN" altLang="en-US" dirty="0"/>
              <a:t> </a:t>
            </a:r>
          </a:p>
          <a:p>
            <a:pPr lvl="1" algn="just"/>
            <a:r>
              <a:rPr lang="zh-CN" altLang="en-US" dirty="0"/>
              <a:t>垂直检索也是未来利用移动通讯设备检索的支撑技术</a:t>
            </a:r>
          </a:p>
          <a:p>
            <a:pPr lvl="1"/>
            <a:r>
              <a:rPr lang="zh-CN" altLang="en-US" sz="2800" dirty="0"/>
              <a:t>技术</a:t>
            </a:r>
            <a:endParaRPr lang="en-US" altLang="zh-CN" sz="2800" dirty="0"/>
          </a:p>
          <a:p>
            <a:pPr lvl="2"/>
            <a:r>
              <a:rPr lang="zh-CN" altLang="en-US" sz="2400" dirty="0"/>
              <a:t>领域主题</a:t>
            </a:r>
            <a:endParaRPr lang="en-US" altLang="zh-CN" sz="2400" dirty="0"/>
          </a:p>
          <a:p>
            <a:pPr lvl="3"/>
            <a:r>
              <a:rPr lang="zh-CN" altLang="en-US" dirty="0"/>
              <a:t>爬虫范围</a:t>
            </a:r>
            <a:endParaRPr lang="en-US" altLang="zh-CN" dirty="0"/>
          </a:p>
          <a:p>
            <a:pPr lvl="3"/>
            <a:r>
              <a:rPr lang="zh-CN" altLang="en-US" dirty="0"/>
              <a:t>领域知识</a:t>
            </a:r>
            <a:endParaRPr lang="en-US" altLang="zh-CN" dirty="0"/>
          </a:p>
          <a:p>
            <a:pPr lvl="2"/>
            <a:r>
              <a:rPr lang="zh-CN" altLang="en-US" dirty="0"/>
              <a:t>个性化搜索</a:t>
            </a:r>
            <a:endParaRPr lang="en-US" altLang="zh-CN" dirty="0"/>
          </a:p>
          <a:p>
            <a:pPr lvl="2"/>
            <a:r>
              <a:rPr lang="zh-CN" altLang="en-US" dirty="0"/>
              <a:t>手机 </a:t>
            </a:r>
            <a:r>
              <a:rPr lang="en-US" altLang="zh-CN" dirty="0"/>
              <a:t>app    </a:t>
            </a:r>
            <a:r>
              <a:rPr lang="zh-CN" altLang="en-US" dirty="0"/>
              <a:t>微信公众号</a:t>
            </a:r>
            <a:endParaRPr lang="zh-CN" altLang="en-US" sz="2400" dirty="0"/>
          </a:p>
          <a:p>
            <a:endParaRPr lang="zh-CN" altLang="en-US" dirty="0"/>
          </a:p>
        </p:txBody>
      </p:sp>
    </p:spTree>
    <p:extLst>
      <p:ext uri="{BB962C8B-B14F-4D97-AF65-F5344CB8AC3E}">
        <p14:creationId xmlns:p14="http://schemas.microsoft.com/office/powerpoint/2010/main" val="369328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Information Retrieval</a:t>
            </a:r>
          </a:p>
        </p:txBody>
      </p:sp>
      <p:sp>
        <p:nvSpPr>
          <p:cNvPr id="19459" name="Content Placeholder 2"/>
          <p:cNvSpPr>
            <a:spLocks noGrp="1"/>
          </p:cNvSpPr>
          <p:nvPr>
            <p:ph idx="1"/>
          </p:nvPr>
        </p:nvSpPr>
        <p:spPr/>
        <p:txBody>
          <a:bodyPr>
            <a:normAutofit fontScale="85000" lnSpcReduction="10000"/>
          </a:bodyPr>
          <a:lstStyle/>
          <a:p>
            <a:pPr eaLnBrk="1" hangingPunct="1">
              <a:lnSpc>
                <a:spcPct val="120000"/>
              </a:lnSpc>
              <a:buClr>
                <a:srgbClr val="357E69"/>
              </a:buClr>
            </a:pPr>
            <a:r>
              <a:rPr lang="en-US" dirty="0">
                <a:latin typeface="Calibri" charset="0"/>
                <a:ea typeface="ＭＳ Ｐゴシック" charset="0"/>
                <a:cs typeface="ＭＳ Ｐゴシック" charset="0"/>
              </a:rPr>
              <a:t>Information Retrieval (IR) is </a:t>
            </a:r>
            <a:r>
              <a:rPr lang="en-US" dirty="0">
                <a:solidFill>
                  <a:srgbClr val="357E69"/>
                </a:solidFill>
                <a:latin typeface="Calibri" charset="0"/>
                <a:ea typeface="ＭＳ Ｐゴシック" charset="0"/>
                <a:cs typeface="ＭＳ Ｐゴシック" charset="0"/>
              </a:rPr>
              <a:t>finding material</a:t>
            </a:r>
            <a:r>
              <a:rPr lang="en-US" dirty="0">
                <a:latin typeface="Calibri" charset="0"/>
                <a:ea typeface="ＭＳ Ｐゴシック" charset="0"/>
                <a:cs typeface="ＭＳ Ｐゴシック" charset="0"/>
              </a:rPr>
              <a:t> (usually documents) of an </a:t>
            </a:r>
            <a:r>
              <a:rPr lang="en-US" dirty="0">
                <a:solidFill>
                  <a:srgbClr val="357E69"/>
                </a:solidFill>
                <a:latin typeface="Calibri" charset="0"/>
                <a:ea typeface="ＭＳ Ｐゴシック" charset="0"/>
                <a:cs typeface="ＭＳ Ｐゴシック" charset="0"/>
              </a:rPr>
              <a:t>unstructured</a:t>
            </a:r>
            <a:r>
              <a:rPr lang="en-US" dirty="0">
                <a:latin typeface="Calibri" charset="0"/>
                <a:ea typeface="ＭＳ Ｐゴシック" charset="0"/>
                <a:cs typeface="ＭＳ Ｐゴシック" charset="0"/>
              </a:rPr>
              <a:t> nature (usually text) that satisfies an </a:t>
            </a:r>
            <a:r>
              <a:rPr lang="en-US" dirty="0">
                <a:solidFill>
                  <a:srgbClr val="357E69"/>
                </a:solidFill>
                <a:latin typeface="Calibri" charset="0"/>
                <a:ea typeface="ＭＳ Ｐゴシック" charset="0"/>
                <a:cs typeface="ＭＳ Ｐゴシック" charset="0"/>
              </a:rPr>
              <a:t>information need</a:t>
            </a:r>
            <a:r>
              <a:rPr lang="en-US" dirty="0">
                <a:latin typeface="Calibri" charset="0"/>
                <a:ea typeface="ＭＳ Ｐゴシック" charset="0"/>
                <a:cs typeface="ＭＳ Ｐゴシック" charset="0"/>
              </a:rPr>
              <a:t> from within </a:t>
            </a:r>
            <a:r>
              <a:rPr lang="en-US" dirty="0">
                <a:solidFill>
                  <a:srgbClr val="357E69"/>
                </a:solidFill>
                <a:latin typeface="Calibri" charset="0"/>
                <a:ea typeface="ＭＳ Ｐゴシック" charset="0"/>
                <a:cs typeface="ＭＳ Ｐゴシック" charset="0"/>
              </a:rPr>
              <a:t>large collections</a:t>
            </a:r>
            <a:r>
              <a:rPr lang="en-US" dirty="0">
                <a:latin typeface="Calibri" charset="0"/>
                <a:ea typeface="ＭＳ Ｐゴシック" charset="0"/>
                <a:cs typeface="ＭＳ Ｐゴシック" charset="0"/>
              </a:rPr>
              <a:t> (usually stored on computers).</a:t>
            </a:r>
          </a:p>
          <a:p>
            <a:pPr lvl="1" eaLnBrk="1" hangingPunct="1">
              <a:lnSpc>
                <a:spcPct val="120000"/>
              </a:lnSpc>
            </a:pPr>
            <a:r>
              <a:rPr lang="en-US" dirty="0">
                <a:latin typeface="Calibri" charset="0"/>
                <a:ea typeface="ＭＳ Ｐゴシック" charset="0"/>
                <a:cs typeface="ＭＳ Ｐゴシック" charset="0"/>
              </a:rPr>
              <a:t>These days we frequently think first of </a:t>
            </a:r>
            <a:r>
              <a:rPr lang="en-US" dirty="0">
                <a:solidFill>
                  <a:schemeClr val="accent3"/>
                </a:solidFill>
                <a:latin typeface="Calibri" charset="0"/>
                <a:ea typeface="ＭＳ Ｐゴシック" charset="0"/>
                <a:cs typeface="ＭＳ Ｐゴシック" charset="0"/>
              </a:rPr>
              <a:t>web search</a:t>
            </a:r>
            <a:r>
              <a:rPr lang="en-US" dirty="0">
                <a:latin typeface="Calibri" charset="0"/>
                <a:ea typeface="ＭＳ Ｐゴシック" charset="0"/>
                <a:cs typeface="ＭＳ Ｐゴシック" charset="0"/>
              </a:rPr>
              <a:t>, but there are many other cases:</a:t>
            </a:r>
          </a:p>
          <a:p>
            <a:pPr lvl="2" eaLnBrk="1" hangingPunct="1">
              <a:lnSpc>
                <a:spcPct val="120000"/>
              </a:lnSpc>
            </a:pPr>
            <a:r>
              <a:rPr lang="en-US" dirty="0">
                <a:solidFill>
                  <a:schemeClr val="accent3"/>
                </a:solidFill>
                <a:latin typeface="Calibri" charset="0"/>
                <a:ea typeface="ＭＳ Ｐゴシック" charset="0"/>
                <a:cs typeface="ＭＳ Ｐゴシック" charset="0"/>
              </a:rPr>
              <a:t>E-mail search</a:t>
            </a:r>
          </a:p>
          <a:p>
            <a:pPr lvl="2" eaLnBrk="1" hangingPunct="1">
              <a:lnSpc>
                <a:spcPct val="120000"/>
              </a:lnSpc>
            </a:pPr>
            <a:r>
              <a:rPr lang="en-US" dirty="0">
                <a:solidFill>
                  <a:schemeClr val="accent3"/>
                </a:solidFill>
                <a:latin typeface="Calibri" charset="0"/>
                <a:ea typeface="ＭＳ Ｐゴシック" charset="0"/>
                <a:cs typeface="ＭＳ Ｐゴシック" charset="0"/>
              </a:rPr>
              <a:t>Searching your laptop</a:t>
            </a:r>
          </a:p>
          <a:p>
            <a:pPr lvl="2" eaLnBrk="1" hangingPunct="1">
              <a:lnSpc>
                <a:spcPct val="120000"/>
              </a:lnSpc>
            </a:pPr>
            <a:r>
              <a:rPr lang="en-US" dirty="0">
                <a:solidFill>
                  <a:schemeClr val="accent3"/>
                </a:solidFill>
                <a:latin typeface="Calibri" charset="0"/>
                <a:ea typeface="ＭＳ Ｐゴシック" charset="0"/>
                <a:cs typeface="ＭＳ Ｐゴシック" charset="0"/>
              </a:rPr>
              <a:t>Corporate knowledge bases</a:t>
            </a:r>
          </a:p>
          <a:p>
            <a:pPr lvl="2" eaLnBrk="1" hangingPunct="1">
              <a:lnSpc>
                <a:spcPct val="120000"/>
              </a:lnSpc>
            </a:pPr>
            <a:r>
              <a:rPr lang="en-US" dirty="0">
                <a:solidFill>
                  <a:schemeClr val="accent3"/>
                </a:solidFill>
                <a:latin typeface="Calibri" charset="0"/>
                <a:ea typeface="ＭＳ Ｐゴシック" charset="0"/>
                <a:cs typeface="ＭＳ Ｐゴシック" charset="0"/>
              </a:rPr>
              <a:t>Legal information retrieval</a:t>
            </a:r>
          </a:p>
        </p:txBody>
      </p:sp>
      <p:sp>
        <p:nvSpPr>
          <p:cNvPr id="19460"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A2BB8218-B1E0-0A44-BE56-0D3695044AF2}" type="slidenum">
              <a:rPr lang="en-US" sz="1200">
                <a:solidFill>
                  <a:srgbClr val="898989"/>
                </a:solidFill>
                <a:latin typeface="Calibri" charset="0"/>
              </a:rPr>
              <a:pPr eaLnBrk="1" hangingPunct="1"/>
              <a:t>52</a:t>
            </a:fld>
            <a:endParaRPr lang="en-US" sz="1200">
              <a:solidFill>
                <a:srgbClr val="898989"/>
              </a:solidFill>
              <a:latin typeface="Calibri" charset="0"/>
            </a:endParaRPr>
          </a:p>
        </p:txBody>
      </p:sp>
    </p:spTree>
    <p:extLst>
      <p:ext uri="{BB962C8B-B14F-4D97-AF65-F5344CB8AC3E}">
        <p14:creationId xmlns:p14="http://schemas.microsoft.com/office/powerpoint/2010/main" val="201437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5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136904" cy="602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67544" y="332656"/>
            <a:ext cx="3168352" cy="646331"/>
          </a:xfrm>
          <a:prstGeom prst="rect">
            <a:avLst/>
          </a:prstGeom>
          <a:noFill/>
        </p:spPr>
        <p:txBody>
          <a:bodyPr wrap="square" rtlCol="0">
            <a:spAutoFit/>
          </a:bodyPr>
          <a:lstStyle/>
          <a:p>
            <a:r>
              <a:rPr lang="zh-CN" altLang="en-US" dirty="0"/>
              <a:t>微软的科技论文垂直检索系统</a:t>
            </a:r>
          </a:p>
          <a:p>
            <a:endParaRPr lang="zh-CN" altLang="en-US" dirty="0"/>
          </a:p>
        </p:txBody>
      </p:sp>
    </p:spTree>
    <p:extLst>
      <p:ext uri="{BB962C8B-B14F-4D97-AF65-F5344CB8AC3E}">
        <p14:creationId xmlns:p14="http://schemas.microsoft.com/office/powerpoint/2010/main" val="2904114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latin typeface="Arial" panose="020B0604020202020204" pitchFamily="34" charset="0"/>
              </a:rPr>
              <a:t>多媒体的检索技术</a:t>
            </a:r>
            <a:endParaRPr lang="zh-CN" altLang="en-US" dirty="0"/>
          </a:p>
        </p:txBody>
      </p:sp>
      <p:sp>
        <p:nvSpPr>
          <p:cNvPr id="3" name="内容占位符 2"/>
          <p:cNvSpPr>
            <a:spLocks noGrp="1"/>
          </p:cNvSpPr>
          <p:nvPr>
            <p:ph idx="1"/>
          </p:nvPr>
        </p:nvSpPr>
        <p:spPr>
          <a:xfrm>
            <a:off x="457200" y="1600200"/>
            <a:ext cx="8229600" cy="4493095"/>
          </a:xfrm>
        </p:spPr>
        <p:txBody>
          <a:bodyPr>
            <a:normAutofit/>
          </a:bodyPr>
          <a:lstStyle/>
          <a:p>
            <a:pPr>
              <a:buClr>
                <a:schemeClr val="accent1"/>
              </a:buClr>
              <a:buSzPct val="80000"/>
            </a:pPr>
            <a:r>
              <a:rPr lang="en-US" altLang="zh-CN" dirty="0">
                <a:latin typeface="Arial" panose="020B0604020202020204" pitchFamily="34" charset="0"/>
              </a:rPr>
              <a:t>Multimedia (</a:t>
            </a:r>
            <a:r>
              <a:rPr lang="zh-CN" altLang="en-US" dirty="0">
                <a:latin typeface="Arial" panose="020B0604020202020204" pitchFamily="34" charset="0"/>
              </a:rPr>
              <a:t>多媒体的检索技术</a:t>
            </a:r>
            <a:r>
              <a:rPr lang="en-US" altLang="zh-CN" dirty="0">
                <a:latin typeface="Arial" panose="020B0604020202020204" pitchFamily="34" charset="0"/>
              </a:rPr>
              <a:t>)</a:t>
            </a:r>
          </a:p>
          <a:p>
            <a:pPr lvl="1">
              <a:buFontTx/>
              <a:buChar char="•"/>
            </a:pPr>
            <a:r>
              <a:rPr lang="en-US" altLang="zh-CN" dirty="0">
                <a:latin typeface="Arial" panose="020B0604020202020204" pitchFamily="34" charset="0"/>
              </a:rPr>
              <a:t>Image</a:t>
            </a:r>
          </a:p>
          <a:p>
            <a:pPr lvl="1">
              <a:buFontTx/>
              <a:buChar char="•"/>
            </a:pPr>
            <a:r>
              <a:rPr lang="en-US" altLang="zh-CN" dirty="0">
                <a:latin typeface="Arial" panose="020B0604020202020204" pitchFamily="34" charset="0"/>
              </a:rPr>
              <a:t>Video</a:t>
            </a:r>
          </a:p>
          <a:p>
            <a:pPr lvl="1">
              <a:buFontTx/>
              <a:buChar char="•"/>
            </a:pPr>
            <a:r>
              <a:rPr lang="en-US" altLang="zh-CN" dirty="0">
                <a:latin typeface="Arial" panose="020B0604020202020204" pitchFamily="34" charset="0"/>
              </a:rPr>
              <a:t>Audio and music</a:t>
            </a:r>
          </a:p>
          <a:p>
            <a:r>
              <a:rPr lang="zh-CN" altLang="en-US" dirty="0"/>
              <a:t>查询和数据是一致的</a:t>
            </a:r>
            <a:endParaRPr lang="en-US" altLang="zh-CN" dirty="0"/>
          </a:p>
          <a:p>
            <a:pPr lvl="1"/>
            <a:r>
              <a:rPr lang="zh-CN" altLang="en-US" dirty="0"/>
              <a:t>以图索图</a:t>
            </a:r>
          </a:p>
        </p:txBody>
      </p:sp>
    </p:spTree>
    <p:extLst>
      <p:ext uri="{BB962C8B-B14F-4D97-AF65-F5344CB8AC3E}">
        <p14:creationId xmlns:p14="http://schemas.microsoft.com/office/powerpoint/2010/main" val="3270871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t>技术</a:t>
            </a:r>
            <a:endParaRPr lang="en-US" altLang="zh-CN" dirty="0"/>
          </a:p>
          <a:p>
            <a:pPr lvl="1"/>
            <a:r>
              <a:rPr lang="zh-CN" altLang="en-US" dirty="0"/>
              <a:t>图片特征提取</a:t>
            </a:r>
            <a:endParaRPr lang="en-US" altLang="zh-CN" dirty="0"/>
          </a:p>
          <a:p>
            <a:pPr lvl="2"/>
            <a:r>
              <a:rPr lang="zh-CN" altLang="en-US" dirty="0"/>
              <a:t>图像标注</a:t>
            </a:r>
            <a:endParaRPr lang="en-US" altLang="zh-CN" dirty="0"/>
          </a:p>
          <a:p>
            <a:pPr lvl="2"/>
            <a:r>
              <a:rPr lang="zh-CN" altLang="en-US" dirty="0"/>
              <a:t>图像中物体识别</a:t>
            </a:r>
            <a:endParaRPr lang="en-US" altLang="zh-CN" dirty="0"/>
          </a:p>
          <a:p>
            <a:pPr lvl="1"/>
            <a:r>
              <a:rPr lang="zh-CN" altLang="en-US" dirty="0"/>
              <a:t>图片特征索引的建立</a:t>
            </a:r>
            <a:endParaRPr lang="en-US" altLang="zh-CN" dirty="0"/>
          </a:p>
          <a:p>
            <a:pPr lvl="1"/>
            <a:endParaRPr lang="en-US" altLang="zh-CN" dirty="0"/>
          </a:p>
          <a:p>
            <a:pPr lvl="1"/>
            <a:r>
              <a:rPr lang="zh-CN" altLang="en-US" dirty="0"/>
              <a:t>音频检索</a:t>
            </a:r>
            <a:endParaRPr lang="en-US" altLang="zh-CN" dirty="0"/>
          </a:p>
          <a:p>
            <a:pPr lvl="1"/>
            <a:r>
              <a:rPr lang="zh-CN" altLang="en-US" dirty="0"/>
              <a:t>视频检索</a:t>
            </a:r>
            <a:endParaRPr lang="en-US" altLang="zh-CN" dirty="0"/>
          </a:p>
          <a:p>
            <a:pPr marL="914400" lvl="2" indent="0">
              <a:buNone/>
            </a:pP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4125717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4.3  </a:t>
            </a:r>
            <a:r>
              <a:rPr lang="zh-CN" altLang="zh-CN" b="1" dirty="0"/>
              <a:t>多模态检索</a:t>
            </a:r>
            <a:endParaRPr lang="zh-CN" altLang="en-US" dirty="0"/>
          </a:p>
        </p:txBody>
      </p:sp>
      <p:sp>
        <p:nvSpPr>
          <p:cNvPr id="3" name="内容占位符 2"/>
          <p:cNvSpPr>
            <a:spLocks noGrp="1"/>
          </p:cNvSpPr>
          <p:nvPr>
            <p:ph idx="1"/>
          </p:nvPr>
        </p:nvSpPr>
        <p:spPr>
          <a:xfrm>
            <a:off x="457200" y="1600201"/>
            <a:ext cx="8229600" cy="2404864"/>
          </a:xfrm>
        </p:spPr>
        <p:txBody>
          <a:bodyPr>
            <a:normAutofit fontScale="92500" lnSpcReduction="10000"/>
          </a:bodyPr>
          <a:lstStyle/>
          <a:p>
            <a:r>
              <a:rPr lang="zh-CN" altLang="en-US" b="1" i="0" dirty="0">
                <a:solidFill>
                  <a:srgbClr val="121212"/>
                </a:solidFill>
                <a:effectLst/>
                <a:latin typeface="-apple-system"/>
              </a:rPr>
              <a:t>多模态（</a:t>
            </a:r>
            <a:r>
              <a:rPr lang="en-US" altLang="zh-CN" b="1" i="0" dirty="0">
                <a:solidFill>
                  <a:srgbClr val="121212"/>
                </a:solidFill>
                <a:effectLst/>
                <a:latin typeface="-apple-system"/>
              </a:rPr>
              <a:t>multi-modal)</a:t>
            </a:r>
            <a:r>
              <a:rPr lang="zh-CN" altLang="en-US" b="1" i="0" dirty="0">
                <a:solidFill>
                  <a:srgbClr val="121212"/>
                </a:solidFill>
                <a:effectLst/>
                <a:latin typeface="-apple-system"/>
              </a:rPr>
              <a:t>检索</a:t>
            </a:r>
            <a:endParaRPr lang="en-US" altLang="zh-CN" b="1" i="0" dirty="0">
              <a:solidFill>
                <a:srgbClr val="121212"/>
              </a:solidFill>
              <a:effectLst/>
              <a:latin typeface="-apple-system"/>
            </a:endParaRPr>
          </a:p>
          <a:p>
            <a:pPr lvl="1"/>
            <a:r>
              <a:rPr lang="zh-CN" altLang="en-US" b="0" i="0" dirty="0">
                <a:solidFill>
                  <a:srgbClr val="121212"/>
                </a:solidFill>
                <a:effectLst/>
                <a:latin typeface="-apple-system"/>
              </a:rPr>
              <a:t>运用组合模式的数据进行检索。</a:t>
            </a:r>
            <a:endParaRPr lang="en-US" altLang="zh-CN" b="0" i="0" dirty="0">
              <a:solidFill>
                <a:srgbClr val="121212"/>
              </a:solidFill>
              <a:effectLst/>
              <a:latin typeface="-apple-system"/>
            </a:endParaRPr>
          </a:p>
          <a:p>
            <a:pPr lvl="1"/>
            <a:r>
              <a:rPr lang="zh-CN" altLang="en-US" dirty="0">
                <a:latin typeface="Arial" panose="020B0604020202020204" pitchFamily="34" charset="0"/>
              </a:rPr>
              <a:t>图像的自动标注</a:t>
            </a:r>
            <a:r>
              <a:rPr lang="en-US" altLang="zh-CN" dirty="0">
                <a:latin typeface="Arial" panose="020B0604020202020204" pitchFamily="34" charset="0"/>
              </a:rPr>
              <a:t>,</a:t>
            </a:r>
            <a:r>
              <a:rPr lang="zh-CN" altLang="en-US" dirty="0">
                <a:latin typeface="Arial" panose="020B0604020202020204" pitchFamily="34" charset="0"/>
              </a:rPr>
              <a:t>使得对图像的检索可以借助关键词进行检索</a:t>
            </a:r>
            <a:endParaRPr lang="en-US" altLang="zh-CN" b="0" i="0" dirty="0">
              <a:solidFill>
                <a:srgbClr val="121212"/>
              </a:solidFill>
              <a:effectLst/>
              <a:latin typeface="-apple-system"/>
            </a:endParaRPr>
          </a:p>
          <a:p>
            <a:r>
              <a:rPr lang="zh-CN" altLang="en-US" b="1" i="0" dirty="0">
                <a:solidFill>
                  <a:srgbClr val="121212"/>
                </a:solidFill>
                <a:effectLst/>
                <a:latin typeface="-apple-system"/>
              </a:rPr>
              <a:t>跨模态</a:t>
            </a:r>
            <a:r>
              <a:rPr lang="en-US" altLang="zh-CN" b="1" i="0" dirty="0">
                <a:solidFill>
                  <a:srgbClr val="121212"/>
                </a:solidFill>
                <a:effectLst/>
                <a:latin typeface="-apple-system"/>
              </a:rPr>
              <a:t>(cross-modal)</a:t>
            </a:r>
            <a:r>
              <a:rPr lang="zh-CN" altLang="en-US" b="1" i="0" dirty="0">
                <a:solidFill>
                  <a:srgbClr val="121212"/>
                </a:solidFill>
                <a:effectLst/>
                <a:latin typeface="-apple-system"/>
              </a:rPr>
              <a:t>检索</a:t>
            </a:r>
            <a:endParaRPr lang="en-US" altLang="zh-CN" dirty="0">
              <a:latin typeface="Arial" panose="020B0604020202020204" pitchFamily="34" charset="0"/>
            </a:endParaRPr>
          </a:p>
          <a:p>
            <a:endParaRPr lang="zh-CN" altLang="en-US" dirty="0"/>
          </a:p>
        </p:txBody>
      </p:sp>
      <p:pic>
        <p:nvPicPr>
          <p:cNvPr id="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357" y="4005064"/>
            <a:ext cx="6199187"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9399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243FD-5A37-4EF4-9582-FF75835CB190}"/>
              </a:ext>
            </a:extLst>
          </p:cNvPr>
          <p:cNvSpPr>
            <a:spLocks noGrp="1"/>
          </p:cNvSpPr>
          <p:nvPr>
            <p:ph type="title"/>
          </p:nvPr>
        </p:nvSpPr>
        <p:spPr/>
        <p:txBody>
          <a:bodyPr/>
          <a:lstStyle/>
          <a:p>
            <a:r>
              <a:rPr lang="zh-CN" altLang="en-US" dirty="0"/>
              <a:t>多模态检索 </a:t>
            </a:r>
            <a:r>
              <a:rPr lang="en-US" altLang="zh-CN" b="1" i="0" dirty="0">
                <a:solidFill>
                  <a:srgbClr val="121212"/>
                </a:solidFill>
                <a:effectLst/>
                <a:latin typeface="-apple-system"/>
              </a:rPr>
              <a:t>multi-modal </a:t>
            </a:r>
            <a:r>
              <a:rPr lang="en-US" altLang="zh-CN" b="1" dirty="0">
                <a:solidFill>
                  <a:srgbClr val="121212"/>
                </a:solidFill>
                <a:latin typeface="-apple-system"/>
              </a:rPr>
              <a:t>IR</a:t>
            </a:r>
            <a:endParaRPr lang="zh-CN" altLang="en-US" dirty="0"/>
          </a:p>
        </p:txBody>
      </p:sp>
      <p:sp>
        <p:nvSpPr>
          <p:cNvPr id="3" name="内容占位符 2">
            <a:extLst>
              <a:ext uri="{FF2B5EF4-FFF2-40B4-BE49-F238E27FC236}">
                <a16:creationId xmlns:a16="http://schemas.microsoft.com/office/drawing/2014/main" id="{F563FF82-8682-4C11-B294-2927CE1452EB}"/>
              </a:ext>
            </a:extLst>
          </p:cNvPr>
          <p:cNvSpPr>
            <a:spLocks noGrp="1"/>
          </p:cNvSpPr>
          <p:nvPr>
            <p:ph idx="1"/>
          </p:nvPr>
        </p:nvSpPr>
        <p:spPr/>
        <p:txBody>
          <a:bodyPr>
            <a:normAutofit fontScale="70000" lnSpcReduction="20000"/>
          </a:bodyPr>
          <a:lstStyle/>
          <a:p>
            <a:pPr algn="l">
              <a:lnSpc>
                <a:spcPct val="120000"/>
              </a:lnSpc>
            </a:pPr>
            <a:r>
              <a:rPr lang="en-US" altLang="zh-CN" b="0" i="0" dirty="0">
                <a:solidFill>
                  <a:srgbClr val="121212"/>
                </a:solidFill>
                <a:effectLst/>
                <a:latin typeface="-apple-system"/>
              </a:rPr>
              <a:t>Multi-media</a:t>
            </a:r>
            <a:r>
              <a:rPr lang="zh-CN" altLang="en-US" b="0" i="0" dirty="0">
                <a:solidFill>
                  <a:srgbClr val="121212"/>
                </a:solidFill>
                <a:effectLst/>
                <a:latin typeface="-apple-system"/>
              </a:rPr>
              <a:t>多 媒体：图像、语音、文本等</a:t>
            </a:r>
            <a:endParaRPr lang="en-US" altLang="zh-CN" b="0" i="0" dirty="0">
              <a:solidFill>
                <a:srgbClr val="121212"/>
              </a:solidFill>
              <a:effectLst/>
              <a:latin typeface="-apple-system"/>
            </a:endParaRPr>
          </a:p>
          <a:p>
            <a:pPr algn="l">
              <a:lnSpc>
                <a:spcPct val="120000"/>
              </a:lnSpc>
            </a:pPr>
            <a:r>
              <a:rPr lang="zh-CN" altLang="en-US" b="0" i="0" dirty="0">
                <a:solidFill>
                  <a:srgbClr val="121212"/>
                </a:solidFill>
                <a:effectLst/>
                <a:latin typeface="-apple-system"/>
              </a:rPr>
              <a:t>“模态</a:t>
            </a:r>
            <a:r>
              <a:rPr lang="en-US" altLang="zh-CN" b="1" i="0" dirty="0">
                <a:solidFill>
                  <a:srgbClr val="121212"/>
                </a:solidFill>
                <a:effectLst/>
                <a:latin typeface="-apple-system"/>
              </a:rPr>
              <a:t>modal </a:t>
            </a:r>
            <a:r>
              <a:rPr lang="zh-CN" altLang="en-US" b="0" i="0" dirty="0">
                <a:solidFill>
                  <a:srgbClr val="121212"/>
                </a:solidFill>
                <a:effectLst/>
                <a:latin typeface="-apple-system"/>
              </a:rPr>
              <a:t>”是一个更为细粒度的概念，同一媒介下可存在不同的模 态。</a:t>
            </a:r>
            <a:endParaRPr lang="en-US" altLang="zh-CN" b="0" i="0" dirty="0">
              <a:solidFill>
                <a:srgbClr val="121212"/>
              </a:solidFill>
              <a:effectLst/>
              <a:latin typeface="-apple-system"/>
            </a:endParaRPr>
          </a:p>
          <a:p>
            <a:pPr algn="l">
              <a:lnSpc>
                <a:spcPct val="120000"/>
              </a:lnSpc>
            </a:pPr>
            <a:r>
              <a:rPr lang="zh-CN" altLang="en-US" b="0" i="0" dirty="0">
                <a:solidFill>
                  <a:srgbClr val="121212"/>
                </a:solidFill>
                <a:effectLst/>
                <a:latin typeface="-apple-system"/>
              </a:rPr>
              <a:t>概括来说，“多模态”可能有以下三种形式。</a:t>
            </a:r>
            <a:endParaRPr lang="en-US" altLang="zh-CN" b="0" i="0" dirty="0">
              <a:solidFill>
                <a:srgbClr val="121212"/>
              </a:solidFill>
              <a:effectLst/>
              <a:latin typeface="-apple-system"/>
            </a:endParaRPr>
          </a:p>
          <a:p>
            <a:pPr lvl="1">
              <a:lnSpc>
                <a:spcPct val="120000"/>
              </a:lnSpc>
            </a:pPr>
            <a:r>
              <a:rPr lang="zh-CN" altLang="en-US" b="0" i="0" dirty="0">
                <a:solidFill>
                  <a:srgbClr val="121212"/>
                </a:solidFill>
                <a:effectLst/>
                <a:latin typeface="-apple-system"/>
              </a:rPr>
              <a:t>描述同一对象的多媒体数据。</a:t>
            </a:r>
            <a:endParaRPr lang="en-US" altLang="zh-CN" b="0" i="0" dirty="0">
              <a:solidFill>
                <a:srgbClr val="121212"/>
              </a:solidFill>
              <a:effectLst/>
              <a:latin typeface="-apple-system"/>
            </a:endParaRPr>
          </a:p>
          <a:p>
            <a:pPr lvl="2">
              <a:lnSpc>
                <a:spcPct val="120000"/>
              </a:lnSpc>
            </a:pPr>
            <a:r>
              <a:rPr lang="zh-CN" altLang="en-US" b="0" i="0" dirty="0">
                <a:solidFill>
                  <a:srgbClr val="121212"/>
                </a:solidFill>
                <a:effectLst/>
                <a:latin typeface="-apple-system"/>
              </a:rPr>
              <a:t>如互联网环境下描述某一特定对象的视频、图片、语音、文本 等信息。</a:t>
            </a:r>
            <a:endParaRPr lang="en-US" altLang="zh-CN" b="0" i="0" dirty="0">
              <a:solidFill>
                <a:srgbClr val="121212"/>
              </a:solidFill>
              <a:effectLst/>
              <a:latin typeface="-apple-system"/>
            </a:endParaRPr>
          </a:p>
          <a:p>
            <a:pPr lvl="1">
              <a:lnSpc>
                <a:spcPct val="120000"/>
              </a:lnSpc>
            </a:pPr>
            <a:r>
              <a:rPr lang="zh-CN" altLang="en-US" b="0" i="0" dirty="0">
                <a:solidFill>
                  <a:srgbClr val="121212"/>
                </a:solidFill>
                <a:effectLst/>
                <a:latin typeface="-apple-system"/>
              </a:rPr>
              <a:t>来自不同传感器的同一类媒体数据。</a:t>
            </a:r>
            <a:endParaRPr lang="en-US" altLang="zh-CN" b="0" i="0" dirty="0">
              <a:solidFill>
                <a:srgbClr val="121212"/>
              </a:solidFill>
              <a:effectLst/>
              <a:latin typeface="-apple-system"/>
            </a:endParaRPr>
          </a:p>
          <a:p>
            <a:pPr lvl="2">
              <a:lnSpc>
                <a:spcPct val="120000"/>
              </a:lnSpc>
            </a:pPr>
            <a:r>
              <a:rPr lang="zh-CN" altLang="en-US" b="0" i="0" dirty="0">
                <a:solidFill>
                  <a:srgbClr val="121212"/>
                </a:solidFill>
                <a:effectLst/>
                <a:latin typeface="-apple-system"/>
              </a:rPr>
              <a:t>如医学影像学中不同的检查设备所产生的图像数据，包括</a:t>
            </a:r>
            <a:r>
              <a:rPr lang="en-US" altLang="zh-CN" b="0" i="0" dirty="0">
                <a:solidFill>
                  <a:srgbClr val="121212"/>
                </a:solidFill>
                <a:effectLst/>
                <a:latin typeface="-apple-system"/>
              </a:rPr>
              <a:t>B</a:t>
            </a:r>
            <a:r>
              <a:rPr lang="zh-CN" altLang="en-US" b="0" i="0" dirty="0">
                <a:solidFill>
                  <a:srgbClr val="121212"/>
                </a:solidFill>
                <a:effectLst/>
                <a:latin typeface="-apple-system"/>
              </a:rPr>
              <a:t>超（</a:t>
            </a:r>
            <a:r>
              <a:rPr lang="en-US" altLang="zh-CN" b="0" i="0" dirty="0">
                <a:solidFill>
                  <a:srgbClr val="121212"/>
                </a:solidFill>
                <a:effectLst/>
                <a:latin typeface="-apple-system"/>
              </a:rPr>
              <a:t>B-Scan ultrasonography</a:t>
            </a:r>
            <a:r>
              <a:rPr lang="zh-CN" altLang="en-US" b="0" i="0" dirty="0">
                <a:solidFill>
                  <a:srgbClr val="121212"/>
                </a:solidFill>
                <a:effectLst/>
                <a:latin typeface="-apple-system"/>
              </a:rPr>
              <a:t>）、计算机断层扫描（</a:t>
            </a:r>
            <a:r>
              <a:rPr lang="en-US" altLang="zh-CN" b="0" i="0" dirty="0">
                <a:solidFill>
                  <a:srgbClr val="121212"/>
                </a:solidFill>
                <a:effectLst/>
                <a:latin typeface="-apple-system"/>
              </a:rPr>
              <a:t>CT</a:t>
            </a:r>
            <a:r>
              <a:rPr lang="zh-CN" altLang="en-US" b="0" i="0" dirty="0">
                <a:solidFill>
                  <a:srgbClr val="121212"/>
                </a:solidFill>
                <a:effectLst/>
                <a:latin typeface="-apple-system"/>
              </a:rPr>
              <a:t>）、核磁共振等；物联网背景下不同传感器所检测到的同一对象数据等。</a:t>
            </a:r>
            <a:endParaRPr lang="en-US" altLang="zh-CN" b="0" i="0" dirty="0">
              <a:solidFill>
                <a:srgbClr val="121212"/>
              </a:solidFill>
              <a:effectLst/>
              <a:latin typeface="-apple-system"/>
            </a:endParaRPr>
          </a:p>
          <a:p>
            <a:pPr lvl="1">
              <a:lnSpc>
                <a:spcPct val="120000"/>
              </a:lnSpc>
            </a:pPr>
            <a:r>
              <a:rPr lang="zh-CN" altLang="en-US" b="0" i="0" dirty="0">
                <a:solidFill>
                  <a:srgbClr val="121212"/>
                </a:solidFill>
                <a:effectLst/>
                <a:latin typeface="-apple-system"/>
              </a:rPr>
              <a:t>具有不同的数据结构特点、表示形式的表意符号与信息。</a:t>
            </a:r>
            <a:endParaRPr lang="en-US" altLang="zh-CN" b="0" i="0" dirty="0">
              <a:solidFill>
                <a:srgbClr val="121212"/>
              </a:solidFill>
              <a:effectLst/>
              <a:latin typeface="-apple-system"/>
            </a:endParaRPr>
          </a:p>
          <a:p>
            <a:pPr lvl="2">
              <a:lnSpc>
                <a:spcPct val="120000"/>
              </a:lnSpc>
            </a:pPr>
            <a:r>
              <a:rPr lang="zh-CN" altLang="en-US" b="0" i="0" dirty="0">
                <a:solidFill>
                  <a:srgbClr val="121212"/>
                </a:solidFill>
                <a:effectLst/>
                <a:latin typeface="-apple-system"/>
              </a:rPr>
              <a:t>如描述同一语义的词向量、词袋、知识图谱以及其它语义符号单元等</a:t>
            </a:r>
          </a:p>
          <a:p>
            <a:endParaRPr lang="zh-CN" altLang="en-US" dirty="0"/>
          </a:p>
        </p:txBody>
      </p:sp>
    </p:spTree>
    <p:extLst>
      <p:ext uri="{BB962C8B-B14F-4D97-AF65-F5344CB8AC3E}">
        <p14:creationId xmlns:p14="http://schemas.microsoft.com/office/powerpoint/2010/main" val="1097733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48163-0D4D-4C82-BDEA-02BEE968FB8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585EA8A-24B7-4E1A-B854-45DA8F5776FA}"/>
              </a:ext>
            </a:extLst>
          </p:cNvPr>
          <p:cNvSpPr>
            <a:spLocks noGrp="1"/>
          </p:cNvSpPr>
          <p:nvPr>
            <p:ph idx="1"/>
          </p:nvPr>
        </p:nvSpPr>
        <p:spPr/>
        <p:txBody>
          <a:bodyPr>
            <a:normAutofit fontScale="70000" lnSpcReduction="20000"/>
          </a:bodyPr>
          <a:lstStyle/>
          <a:p>
            <a:r>
              <a:rPr lang="zh-CN" altLang="en-US" b="1" i="0" dirty="0">
                <a:solidFill>
                  <a:srgbClr val="121212"/>
                </a:solidFill>
                <a:effectLst/>
                <a:latin typeface="-apple-system"/>
              </a:rPr>
              <a:t>基于内容的图片检索</a:t>
            </a:r>
            <a:endParaRPr lang="en-US" altLang="zh-CN" b="1" i="0" dirty="0">
              <a:solidFill>
                <a:srgbClr val="121212"/>
              </a:solidFill>
              <a:effectLst/>
              <a:latin typeface="-apple-system"/>
            </a:endParaRPr>
          </a:p>
          <a:p>
            <a:pPr lvl="1"/>
            <a:r>
              <a:rPr lang="zh-CN" altLang="en-US" b="0" i="0" dirty="0">
                <a:solidFill>
                  <a:srgbClr val="121212"/>
                </a:solidFill>
                <a:effectLst/>
                <a:latin typeface="-apple-system"/>
              </a:rPr>
              <a:t>以图索图</a:t>
            </a:r>
            <a:endParaRPr lang="en-US" altLang="zh-CN" b="1" i="0" dirty="0">
              <a:solidFill>
                <a:srgbClr val="121212"/>
              </a:solidFill>
              <a:effectLst/>
              <a:latin typeface="-apple-system"/>
            </a:endParaRPr>
          </a:p>
          <a:p>
            <a:r>
              <a:rPr lang="zh-CN" altLang="en-US" b="1" i="0" dirty="0">
                <a:solidFill>
                  <a:srgbClr val="121212"/>
                </a:solidFill>
                <a:effectLst/>
                <a:latin typeface="-apple-system"/>
              </a:rPr>
              <a:t>跨媒体检索</a:t>
            </a:r>
            <a:endParaRPr lang="en-US" altLang="zh-CN" b="1" i="0" dirty="0">
              <a:solidFill>
                <a:srgbClr val="121212"/>
              </a:solidFill>
              <a:effectLst/>
              <a:latin typeface="-apple-system"/>
            </a:endParaRPr>
          </a:p>
          <a:p>
            <a:pPr lvl="1"/>
            <a:r>
              <a:rPr lang="zh-CN" altLang="en-US" b="0" i="0" dirty="0">
                <a:solidFill>
                  <a:srgbClr val="121212"/>
                </a:solidFill>
                <a:effectLst/>
                <a:latin typeface="-apple-system"/>
              </a:rPr>
              <a:t>以文索图或者以图索文</a:t>
            </a:r>
            <a:endParaRPr lang="en-US" altLang="zh-CN" b="1" i="0" dirty="0">
              <a:solidFill>
                <a:srgbClr val="121212"/>
              </a:solidFill>
              <a:effectLst/>
              <a:latin typeface="-apple-system"/>
            </a:endParaRPr>
          </a:p>
          <a:p>
            <a:r>
              <a:rPr lang="zh-CN" altLang="en-US" b="1" i="0" dirty="0">
                <a:solidFill>
                  <a:srgbClr val="121212"/>
                </a:solidFill>
                <a:effectLst/>
                <a:latin typeface="-apple-system"/>
              </a:rPr>
              <a:t>多模态（</a:t>
            </a:r>
            <a:r>
              <a:rPr lang="en-US" altLang="zh-CN" b="1" i="0" dirty="0">
                <a:solidFill>
                  <a:srgbClr val="121212"/>
                </a:solidFill>
                <a:effectLst/>
                <a:latin typeface="-apple-system"/>
              </a:rPr>
              <a:t>multi-modal)</a:t>
            </a:r>
            <a:r>
              <a:rPr lang="zh-CN" altLang="en-US" b="1" i="0" dirty="0">
                <a:solidFill>
                  <a:srgbClr val="121212"/>
                </a:solidFill>
                <a:effectLst/>
                <a:latin typeface="-apple-system"/>
              </a:rPr>
              <a:t>检索</a:t>
            </a:r>
            <a:endParaRPr lang="en-US" altLang="zh-CN" b="1" i="0" dirty="0">
              <a:solidFill>
                <a:srgbClr val="121212"/>
              </a:solidFill>
              <a:effectLst/>
              <a:latin typeface="-apple-system"/>
            </a:endParaRPr>
          </a:p>
          <a:p>
            <a:pPr lvl="1"/>
            <a:r>
              <a:rPr lang="zh-CN" altLang="en-US" b="0" i="0" dirty="0">
                <a:solidFill>
                  <a:srgbClr val="121212"/>
                </a:solidFill>
                <a:effectLst/>
                <a:latin typeface="-apple-system"/>
              </a:rPr>
              <a:t>运用组合模式的数据进行检索。</a:t>
            </a:r>
            <a:endParaRPr lang="en-US" altLang="zh-CN" b="0" i="0" dirty="0">
              <a:solidFill>
                <a:srgbClr val="121212"/>
              </a:solidFill>
              <a:effectLst/>
              <a:latin typeface="-apple-system"/>
            </a:endParaRPr>
          </a:p>
          <a:p>
            <a:r>
              <a:rPr lang="zh-CN" altLang="en-US" b="0" i="0" dirty="0">
                <a:solidFill>
                  <a:srgbClr val="121212"/>
                </a:solidFill>
                <a:effectLst/>
                <a:latin typeface="-apple-system"/>
              </a:rPr>
              <a:t>例如</a:t>
            </a:r>
            <a:endParaRPr lang="en-US" altLang="zh-CN" b="0" i="0" dirty="0">
              <a:solidFill>
                <a:srgbClr val="121212"/>
              </a:solidFill>
              <a:effectLst/>
              <a:latin typeface="-apple-system"/>
            </a:endParaRPr>
          </a:p>
          <a:p>
            <a:pPr lvl="1"/>
            <a:r>
              <a:rPr lang="zh-CN" altLang="en-US" b="0" i="0" dirty="0">
                <a:solidFill>
                  <a:srgbClr val="121212"/>
                </a:solidFill>
                <a:effectLst/>
                <a:latin typeface="-apple-system"/>
              </a:rPr>
              <a:t>一个图像包括图片和文字两个部分，</a:t>
            </a:r>
            <a:endParaRPr lang="en-US" altLang="zh-CN" b="0" i="0" dirty="0">
              <a:solidFill>
                <a:srgbClr val="121212"/>
              </a:solidFill>
              <a:effectLst/>
              <a:latin typeface="-apple-system"/>
            </a:endParaRPr>
          </a:p>
          <a:p>
            <a:pPr lvl="2"/>
            <a:r>
              <a:rPr lang="zh-CN" altLang="en-US" b="1" i="0" dirty="0">
                <a:solidFill>
                  <a:srgbClr val="121212"/>
                </a:solidFill>
                <a:effectLst/>
                <a:latin typeface="-apple-system"/>
              </a:rPr>
              <a:t>多模态（</a:t>
            </a:r>
            <a:r>
              <a:rPr lang="en-US" altLang="zh-CN" b="1" i="0" dirty="0">
                <a:solidFill>
                  <a:srgbClr val="121212"/>
                </a:solidFill>
                <a:effectLst/>
                <a:latin typeface="-apple-system"/>
              </a:rPr>
              <a:t>multi-modal)</a:t>
            </a:r>
            <a:r>
              <a:rPr lang="zh-CN" altLang="en-US" b="1" i="0" dirty="0">
                <a:solidFill>
                  <a:srgbClr val="121212"/>
                </a:solidFill>
                <a:effectLst/>
                <a:latin typeface="-apple-system"/>
              </a:rPr>
              <a:t>检索</a:t>
            </a:r>
            <a:r>
              <a:rPr lang="zh-CN" altLang="en-US" b="0" i="0" dirty="0">
                <a:solidFill>
                  <a:srgbClr val="121212"/>
                </a:solidFill>
                <a:effectLst/>
                <a:latin typeface="-apple-system"/>
              </a:rPr>
              <a:t>运用这样具有两种或者两种以上数据进行检索</a:t>
            </a:r>
            <a:endParaRPr lang="en-US" altLang="zh-CN" b="1" i="0" dirty="0">
              <a:solidFill>
                <a:srgbClr val="121212"/>
              </a:solidFill>
              <a:effectLst/>
              <a:latin typeface="-apple-system"/>
            </a:endParaRPr>
          </a:p>
          <a:p>
            <a:pPr lvl="1"/>
            <a:r>
              <a:rPr lang="zh-CN" altLang="en-US" dirty="0"/>
              <a:t>多模态图像检索</a:t>
            </a:r>
            <a:endParaRPr lang="en-US" altLang="zh-CN" dirty="0"/>
          </a:p>
          <a:p>
            <a:pPr lvl="2"/>
            <a:r>
              <a:rPr lang="en-US" altLang="zh-CN" dirty="0">
                <a:solidFill>
                  <a:srgbClr val="121212"/>
                </a:solidFill>
                <a:latin typeface="-apple-system"/>
              </a:rPr>
              <a:t>S21,</a:t>
            </a:r>
            <a:r>
              <a:rPr lang="zh-CN" altLang="en-US" dirty="0">
                <a:solidFill>
                  <a:srgbClr val="121212"/>
                </a:solidFill>
                <a:latin typeface="-apple-system"/>
              </a:rPr>
              <a:t>提取待检索图像的颜色特征</a:t>
            </a:r>
            <a:r>
              <a:rPr lang="en-US" altLang="zh-CN" dirty="0">
                <a:solidFill>
                  <a:srgbClr val="121212"/>
                </a:solidFill>
                <a:latin typeface="-apple-system"/>
              </a:rPr>
              <a:t>;</a:t>
            </a:r>
          </a:p>
          <a:p>
            <a:pPr lvl="2"/>
            <a:r>
              <a:rPr lang="en-US" altLang="zh-CN" dirty="0">
                <a:solidFill>
                  <a:srgbClr val="121212"/>
                </a:solidFill>
                <a:latin typeface="-apple-system"/>
              </a:rPr>
              <a:t>S22,</a:t>
            </a:r>
            <a:r>
              <a:rPr lang="zh-CN" altLang="en-US" dirty="0">
                <a:solidFill>
                  <a:srgbClr val="121212"/>
                </a:solidFill>
                <a:latin typeface="-apple-system"/>
              </a:rPr>
              <a:t>提取待检索图像的边界角度</a:t>
            </a:r>
            <a:r>
              <a:rPr lang="en-US" altLang="zh-CN" dirty="0">
                <a:solidFill>
                  <a:srgbClr val="121212"/>
                </a:solidFill>
                <a:latin typeface="-apple-system"/>
              </a:rPr>
              <a:t>;</a:t>
            </a:r>
            <a:r>
              <a:rPr lang="zh-CN" altLang="en-US" dirty="0">
                <a:solidFill>
                  <a:srgbClr val="121212"/>
                </a:solidFill>
                <a:latin typeface="-apple-system"/>
              </a:rPr>
              <a:t>特征</a:t>
            </a:r>
            <a:r>
              <a:rPr lang="en-US" altLang="zh-CN" dirty="0">
                <a:solidFill>
                  <a:srgbClr val="121212"/>
                </a:solidFill>
                <a:latin typeface="-apple-system"/>
              </a:rPr>
              <a:t>;</a:t>
            </a:r>
          </a:p>
          <a:p>
            <a:pPr lvl="2"/>
            <a:r>
              <a:rPr lang="zh-CN" altLang="en-US" dirty="0">
                <a:solidFill>
                  <a:srgbClr val="121212"/>
                </a:solidFill>
                <a:latin typeface="-apple-system"/>
              </a:rPr>
              <a:t>适用于布料和時装图像检索</a:t>
            </a:r>
            <a:r>
              <a:rPr lang="en-US" altLang="zh-CN" dirty="0">
                <a:solidFill>
                  <a:srgbClr val="121212"/>
                </a:solidFill>
                <a:latin typeface="-apple-system"/>
              </a:rPr>
              <a:t>.</a:t>
            </a:r>
          </a:p>
        </p:txBody>
      </p:sp>
    </p:spTree>
    <p:extLst>
      <p:ext uri="{BB962C8B-B14F-4D97-AF65-F5344CB8AC3E}">
        <p14:creationId xmlns:p14="http://schemas.microsoft.com/office/powerpoint/2010/main" val="1754404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5A39A-97D9-47D4-A50B-F476C7E256B4}"/>
              </a:ext>
            </a:extLst>
          </p:cNvPr>
          <p:cNvSpPr>
            <a:spLocks noGrp="1"/>
          </p:cNvSpPr>
          <p:nvPr>
            <p:ph type="title"/>
          </p:nvPr>
        </p:nvSpPr>
        <p:spPr/>
        <p:txBody>
          <a:bodyPr/>
          <a:lstStyle/>
          <a:p>
            <a:endParaRPr lang="zh-CN" altLang="en-US"/>
          </a:p>
        </p:txBody>
      </p:sp>
      <p:pic>
        <p:nvPicPr>
          <p:cNvPr id="1026" name="Picture 2" descr="图片">
            <a:extLst>
              <a:ext uri="{FF2B5EF4-FFF2-40B4-BE49-F238E27FC236}">
                <a16:creationId xmlns:a16="http://schemas.microsoft.com/office/drawing/2014/main" id="{05125353-4148-4F04-8552-278B6E2F85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2291" y="1279402"/>
            <a:ext cx="5731787" cy="472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112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pPr eaLnBrk="1" hangingPunct="1"/>
            <a:r>
              <a:rPr lang="en-US" sz="3600" dirty="0">
                <a:latin typeface="Calibri" charset="0"/>
                <a:ea typeface="ＭＳ Ｐゴシック" charset="0"/>
                <a:cs typeface="ＭＳ Ｐゴシック" charset="0"/>
              </a:rPr>
              <a:t>Unstructured (text) vs. structured (database) data today</a:t>
            </a:r>
          </a:p>
        </p:txBody>
      </p:sp>
      <p:sp>
        <p:nvSpPr>
          <p:cNvPr id="2150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856C0009-3AAF-3D48-B674-9D097F6197A4}" type="slidenum">
              <a:rPr lang="en-US" sz="1200">
                <a:solidFill>
                  <a:srgbClr val="898989"/>
                </a:solidFill>
                <a:latin typeface="Calibri" charset="0"/>
              </a:rPr>
              <a:pPr eaLnBrk="1" hangingPunct="1"/>
              <a:t>6</a:t>
            </a:fld>
            <a:endParaRPr lang="en-US" sz="1200">
              <a:solidFill>
                <a:srgbClr val="898989"/>
              </a:solidFill>
              <a:latin typeface="Calibri" charset="0"/>
            </a:endParaRPr>
          </a:p>
        </p:txBody>
      </p:sp>
      <p:graphicFrame>
        <p:nvGraphicFramePr>
          <p:cNvPr id="3" name="Object 3"/>
          <p:cNvGraphicFramePr>
            <a:graphicFrameLocks noGrp="1" noChangeAspect="1"/>
          </p:cNvGraphicFramePr>
          <p:nvPr>
            <p:ph type="chart" idx="4294967295"/>
          </p:nvPr>
        </p:nvGraphicFramePr>
        <p:xfrm>
          <a:off x="0" y="1965325"/>
          <a:ext cx="7670800" cy="44513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0997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 </a:t>
            </a:r>
            <a:r>
              <a:rPr lang="zh-CN" altLang="en-US" dirty="0"/>
              <a:t>移动搜索</a:t>
            </a:r>
            <a:r>
              <a:rPr lang="en-US" altLang="zh-CN" dirty="0"/>
              <a:t>-Mobile Search</a:t>
            </a:r>
            <a:endParaRPr lang="zh-CN" altLang="en-US" dirty="0"/>
          </a:p>
        </p:txBody>
      </p:sp>
      <p:sp>
        <p:nvSpPr>
          <p:cNvPr id="3" name="内容占位符 2"/>
          <p:cNvSpPr>
            <a:spLocks noGrp="1"/>
          </p:cNvSpPr>
          <p:nvPr>
            <p:ph idx="1"/>
          </p:nvPr>
        </p:nvSpPr>
        <p:spPr/>
        <p:txBody>
          <a:bodyPr/>
          <a:lstStyle/>
          <a:p>
            <a:pPr algn="just">
              <a:lnSpc>
                <a:spcPct val="110000"/>
              </a:lnSpc>
            </a:pPr>
            <a:r>
              <a:rPr lang="en-US" altLang="zh-CN" sz="2800" dirty="0"/>
              <a:t>Google</a:t>
            </a:r>
            <a:r>
              <a:rPr lang="zh-CN" altLang="en-US" sz="2800" dirty="0"/>
              <a:t>、百度、</a:t>
            </a:r>
            <a:r>
              <a:rPr lang="en-US" altLang="zh-CN" sz="2800" dirty="0"/>
              <a:t>NEC</a:t>
            </a:r>
            <a:r>
              <a:rPr lang="zh-CN" altLang="en-US" sz="2800" dirty="0"/>
              <a:t>、微软等早就已经开始了对手机检索系统的研究。</a:t>
            </a:r>
          </a:p>
          <a:p>
            <a:pPr algn="just">
              <a:lnSpc>
                <a:spcPct val="110000"/>
              </a:lnSpc>
            </a:pPr>
            <a:r>
              <a:rPr lang="zh-CN" altLang="en-US" sz="2800" dirty="0"/>
              <a:t>解决的科学与技术问题</a:t>
            </a:r>
            <a:endParaRPr lang="en-US" altLang="zh-CN" sz="2800" dirty="0"/>
          </a:p>
          <a:p>
            <a:pPr lvl="1" algn="just">
              <a:lnSpc>
                <a:spcPct val="110000"/>
              </a:lnSpc>
            </a:pPr>
            <a:r>
              <a:rPr lang="zh-CN" altLang="en-US" sz="2400" dirty="0"/>
              <a:t>如何在</a:t>
            </a:r>
            <a:r>
              <a:rPr lang="zh-CN" altLang="en-US" sz="2400" dirty="0">
                <a:solidFill>
                  <a:srgbClr val="0000FF"/>
                </a:solidFill>
              </a:rPr>
              <a:t>小屏幕</a:t>
            </a:r>
            <a:r>
              <a:rPr lang="zh-CN" altLang="en-US" sz="2400" dirty="0"/>
              <a:t>上显示用户的检索结果，如何在</a:t>
            </a:r>
            <a:r>
              <a:rPr lang="zh-CN" altLang="en-US" sz="2400" dirty="0">
                <a:solidFill>
                  <a:srgbClr val="0000FF"/>
                </a:solidFill>
              </a:rPr>
              <a:t>小键盘</a:t>
            </a:r>
            <a:r>
              <a:rPr lang="zh-CN" altLang="en-US" sz="2400" dirty="0"/>
              <a:t>上输入不方面的情况下进行文本检索？</a:t>
            </a:r>
            <a:endParaRPr lang="en-US" altLang="zh-CN" sz="2400" dirty="0"/>
          </a:p>
          <a:p>
            <a:pPr lvl="2" algn="just">
              <a:lnSpc>
                <a:spcPct val="110000"/>
              </a:lnSpc>
            </a:pPr>
            <a:r>
              <a:rPr lang="zh-CN" altLang="en-US" sz="2000" dirty="0"/>
              <a:t>语音输入查询</a:t>
            </a:r>
            <a:endParaRPr lang="en-US" altLang="zh-CN" sz="2000" dirty="0"/>
          </a:p>
          <a:p>
            <a:pPr lvl="1" algn="just">
              <a:lnSpc>
                <a:spcPct val="110000"/>
              </a:lnSpc>
            </a:pPr>
            <a:r>
              <a:rPr lang="zh-CN" altLang="en-US" sz="2400" dirty="0"/>
              <a:t>手机更方便输入语音和图像。</a:t>
            </a:r>
            <a:endParaRPr lang="en-US" altLang="zh-CN" sz="2400" dirty="0"/>
          </a:p>
          <a:p>
            <a:pPr lvl="1" algn="just">
              <a:lnSpc>
                <a:spcPct val="110000"/>
              </a:lnSpc>
            </a:pPr>
            <a:r>
              <a:rPr lang="zh-CN" altLang="en-US" sz="2400" dirty="0"/>
              <a:t>对排序精度要求更高</a:t>
            </a:r>
          </a:p>
        </p:txBody>
      </p:sp>
    </p:spTree>
    <p:extLst>
      <p:ext uri="{BB962C8B-B14F-4D97-AF65-F5344CB8AC3E}">
        <p14:creationId xmlns:p14="http://schemas.microsoft.com/office/powerpoint/2010/main" val="641460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4.5</a:t>
            </a:r>
            <a:r>
              <a:rPr lang="zh-CN" altLang="en-US" dirty="0"/>
              <a:t>  对社会媒体信息检索</a:t>
            </a:r>
          </a:p>
        </p:txBody>
      </p:sp>
      <p:sp>
        <p:nvSpPr>
          <p:cNvPr id="3" name="内容占位符 2"/>
          <p:cNvSpPr>
            <a:spLocks noGrp="1"/>
          </p:cNvSpPr>
          <p:nvPr>
            <p:ph idx="1"/>
          </p:nvPr>
        </p:nvSpPr>
        <p:spPr/>
        <p:txBody>
          <a:bodyPr/>
          <a:lstStyle/>
          <a:p>
            <a:r>
              <a:rPr lang="zh-CN" altLang="en-US" dirty="0"/>
              <a:t>微博，</a:t>
            </a:r>
            <a:r>
              <a:rPr lang="en-US" altLang="zh-CN" dirty="0"/>
              <a:t>Twitter</a:t>
            </a:r>
            <a:r>
              <a:rPr lang="zh-CN" altLang="en-US" dirty="0"/>
              <a:t>等实时信息检索</a:t>
            </a:r>
            <a:endParaRPr lang="en-US" altLang="zh-CN" dirty="0"/>
          </a:p>
          <a:p>
            <a:r>
              <a:rPr lang="en-US" altLang="zh-CN" dirty="0" err="1"/>
              <a:t>Wordpress</a:t>
            </a:r>
            <a:r>
              <a:rPr lang="en-US" altLang="zh-CN" dirty="0"/>
              <a:t> (</a:t>
            </a:r>
            <a:r>
              <a:rPr lang="zh-CN" altLang="zh-CN" dirty="0"/>
              <a:t>博客</a:t>
            </a:r>
            <a:r>
              <a:rPr lang="en-US" altLang="zh-CN" dirty="0"/>
              <a:t>)</a:t>
            </a:r>
            <a:r>
              <a:rPr lang="zh-CN" altLang="en-US" dirty="0"/>
              <a:t>，</a:t>
            </a:r>
            <a:r>
              <a:rPr lang="en-US" altLang="zh-CN" dirty="0" err="1"/>
              <a:t>Yahoo!answers</a:t>
            </a:r>
            <a:r>
              <a:rPr lang="zh-CN" altLang="en-US" dirty="0"/>
              <a:t>，</a:t>
            </a:r>
            <a:r>
              <a:rPr lang="zh-CN" altLang="zh-CN" dirty="0"/>
              <a:t>百度知道</a:t>
            </a:r>
            <a:r>
              <a:rPr lang="en-US" altLang="zh-CN" dirty="0"/>
              <a:t> (</a:t>
            </a:r>
            <a:r>
              <a:rPr lang="zh-CN" altLang="zh-CN" dirty="0"/>
              <a:t>论坛</a:t>
            </a:r>
            <a:r>
              <a:rPr lang="en-US" altLang="zh-CN" dirty="0"/>
              <a:t>)</a:t>
            </a:r>
          </a:p>
          <a:p>
            <a:r>
              <a:rPr lang="en-US" altLang="zh-CN" dirty="0"/>
              <a:t>Flickr</a:t>
            </a:r>
            <a:r>
              <a:rPr lang="zh-CN" altLang="zh-CN" dirty="0"/>
              <a:t>，</a:t>
            </a:r>
            <a:r>
              <a:rPr lang="en-US" altLang="zh-CN" dirty="0"/>
              <a:t>YouTube(</a:t>
            </a:r>
            <a:r>
              <a:rPr lang="zh-CN" altLang="zh-CN" dirty="0"/>
              <a:t>共享视频</a:t>
            </a:r>
            <a:r>
              <a:rPr lang="en-US" altLang="zh-CN" dirty="0"/>
              <a:t>)</a:t>
            </a:r>
          </a:p>
          <a:p>
            <a:r>
              <a:rPr lang="en-US" altLang="zh-CN" dirty="0"/>
              <a:t>Facebook</a:t>
            </a:r>
            <a:r>
              <a:rPr lang="zh-CN" altLang="en-US" dirty="0"/>
              <a:t>，人人</a:t>
            </a:r>
            <a:r>
              <a:rPr lang="en-US" altLang="zh-CN" dirty="0"/>
              <a:t>(</a:t>
            </a:r>
            <a:r>
              <a:rPr lang="zh-CN" altLang="zh-CN" dirty="0"/>
              <a:t>社交网络</a:t>
            </a:r>
            <a:r>
              <a:rPr lang="en-US" altLang="zh-CN" dirty="0"/>
              <a:t>)</a:t>
            </a:r>
          </a:p>
          <a:p>
            <a:r>
              <a:rPr lang="en-US" altLang="zh-CN" dirty="0"/>
              <a:t>Wikipedia(</a:t>
            </a:r>
            <a:r>
              <a:rPr lang="zh-CN" altLang="zh-CN" dirty="0"/>
              <a:t>在线百科词典</a:t>
            </a:r>
            <a:r>
              <a:rPr lang="en-US" altLang="zh-CN" dirty="0"/>
              <a:t>)</a:t>
            </a:r>
          </a:p>
          <a:p>
            <a:r>
              <a:rPr lang="zh-CN" altLang="en-US" dirty="0"/>
              <a:t>技术</a:t>
            </a:r>
            <a:endParaRPr lang="en-US" altLang="zh-CN" dirty="0"/>
          </a:p>
          <a:p>
            <a:pPr lvl="1"/>
            <a:r>
              <a:rPr lang="zh-CN" altLang="en-US" dirty="0"/>
              <a:t>社交网络分析</a:t>
            </a:r>
          </a:p>
          <a:p>
            <a:endParaRPr lang="zh-CN" altLang="en-US" dirty="0"/>
          </a:p>
        </p:txBody>
      </p:sp>
      <p:pic>
        <p:nvPicPr>
          <p:cNvPr id="4" name="Picture 2" descr="https://timgsa.baidu.com/timg?image&amp;quality=80&amp;size=b9999_10000&amp;sec=1490669633946&amp;di=aaf10946f9d55b5ba20a97a8b27f2403&amp;imgtype=0&amp;src=http%3A%2F%2Fimg.blog.csdn.net%2F20130710080925218"/>
          <p:cNvPicPr>
            <a:picLocks noChangeAspect="1" noChangeArrowheads="1"/>
          </p:cNvPicPr>
          <p:nvPr/>
        </p:nvPicPr>
        <p:blipFill rotWithShape="1">
          <a:blip r:embed="rId2">
            <a:extLst>
              <a:ext uri="{28A0092B-C50C-407E-A947-70E740481C1C}">
                <a14:useLocalDpi xmlns:a14="http://schemas.microsoft.com/office/drawing/2010/main" val="0"/>
              </a:ext>
            </a:extLst>
          </a:blip>
          <a:srcRect l="16118" t="11330" r="15072" b="4671"/>
          <a:stretch/>
        </p:blipFill>
        <p:spPr bwMode="auto">
          <a:xfrm>
            <a:off x="5469004" y="3544510"/>
            <a:ext cx="3639500" cy="319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307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现实世界和虚拟世界</a:t>
            </a:r>
            <a:endParaRPr lang="zh-CN" altLang="en-US" dirty="0"/>
          </a:p>
        </p:txBody>
      </p:sp>
      <p:sp>
        <p:nvSpPr>
          <p:cNvPr id="3" name="内容占位符 2"/>
          <p:cNvSpPr>
            <a:spLocks noGrp="1"/>
          </p:cNvSpPr>
          <p:nvPr>
            <p:ph idx="1"/>
          </p:nvPr>
        </p:nvSpPr>
        <p:spPr/>
        <p:txBody>
          <a:bodyPr>
            <a:normAutofit lnSpcReduction="10000"/>
          </a:bodyPr>
          <a:lstStyle/>
          <a:p>
            <a:pPr algn="just">
              <a:lnSpc>
                <a:spcPct val="110000"/>
              </a:lnSpc>
            </a:pPr>
            <a:r>
              <a:rPr lang="zh-CN" altLang="en-US" sz="2800" dirty="0"/>
              <a:t>目前我们生活在</a:t>
            </a:r>
            <a:r>
              <a:rPr lang="en-US" altLang="zh-CN" sz="2800" dirty="0"/>
              <a:t>2</a:t>
            </a:r>
            <a:r>
              <a:rPr lang="zh-CN" altLang="en-US" sz="2800" dirty="0"/>
              <a:t>个世界</a:t>
            </a:r>
            <a:endParaRPr lang="en-US" altLang="zh-CN" sz="2800" dirty="0"/>
          </a:p>
          <a:p>
            <a:pPr lvl="1" algn="just">
              <a:lnSpc>
                <a:spcPct val="110000"/>
              </a:lnSpc>
            </a:pPr>
            <a:r>
              <a:rPr lang="zh-CN" altLang="en-US" dirty="0"/>
              <a:t>现实世界和网络上的虚拟世界</a:t>
            </a:r>
            <a:endParaRPr lang="en-US" altLang="zh-CN" dirty="0"/>
          </a:p>
          <a:p>
            <a:pPr algn="just">
              <a:lnSpc>
                <a:spcPct val="110000"/>
              </a:lnSpc>
            </a:pPr>
            <a:r>
              <a:rPr lang="zh-CN" altLang="en-US" sz="2800" dirty="0"/>
              <a:t>两者的关系是什么，以及如何利用虚拟世界了解现实世界是目前的研究热点</a:t>
            </a:r>
            <a:endParaRPr lang="en-US" altLang="zh-CN" sz="2800" dirty="0"/>
          </a:p>
          <a:p>
            <a:pPr lvl="1" algn="just">
              <a:lnSpc>
                <a:spcPct val="110000"/>
              </a:lnSpc>
            </a:pPr>
            <a:r>
              <a:rPr lang="zh-CN" altLang="en-US" dirty="0"/>
              <a:t>虚拟世界中用户之间的关系网络及社区划分</a:t>
            </a:r>
            <a:endParaRPr lang="en-US" altLang="zh-CN" dirty="0"/>
          </a:p>
          <a:p>
            <a:pPr lvl="1" algn="just">
              <a:lnSpc>
                <a:spcPct val="110000"/>
              </a:lnSpc>
            </a:pPr>
            <a:r>
              <a:rPr lang="zh-CN" altLang="en-US" dirty="0"/>
              <a:t>虚拟世界中的领袖，利用虚拟世界的信息，发现现实世界的突发事件</a:t>
            </a:r>
            <a:endParaRPr lang="en-US" altLang="zh-CN" dirty="0"/>
          </a:p>
          <a:p>
            <a:pPr lvl="2" algn="just">
              <a:lnSpc>
                <a:spcPct val="110000"/>
              </a:lnSpc>
            </a:pPr>
            <a:r>
              <a:rPr lang="zh-CN" altLang="en-US" sz="2800" dirty="0"/>
              <a:t>地震、疾病的传播、突发事件的发现、追踪和分析</a:t>
            </a:r>
            <a:endParaRPr lang="en-US" altLang="zh-CN" sz="2800" dirty="0"/>
          </a:p>
          <a:p>
            <a:endParaRPr lang="zh-CN" altLang="en-US" dirty="0"/>
          </a:p>
        </p:txBody>
      </p:sp>
    </p:spTree>
    <p:extLst>
      <p:ext uri="{BB962C8B-B14F-4D97-AF65-F5344CB8AC3E}">
        <p14:creationId xmlns:p14="http://schemas.microsoft.com/office/powerpoint/2010/main" val="1273685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2060"/>
                </a:solidFill>
              </a:rPr>
              <a:t>如何利用虚拟世界研究现实世界</a:t>
            </a:r>
            <a:endParaRPr lang="zh-CN" altLang="en-US" dirty="0"/>
          </a:p>
        </p:txBody>
      </p:sp>
      <p:sp>
        <p:nvSpPr>
          <p:cNvPr id="3" name="内容占位符 2"/>
          <p:cNvSpPr>
            <a:spLocks noGrp="1"/>
          </p:cNvSpPr>
          <p:nvPr>
            <p:ph idx="1"/>
          </p:nvPr>
        </p:nvSpPr>
        <p:spPr/>
        <p:txBody>
          <a:bodyPr/>
          <a:lstStyle/>
          <a:p>
            <a:pPr algn="just">
              <a:lnSpc>
                <a:spcPct val="90000"/>
              </a:lnSpc>
            </a:pPr>
            <a:r>
              <a:rPr lang="zh-CN" altLang="en-US" dirty="0"/>
              <a:t>网上人气榜的排名</a:t>
            </a:r>
          </a:p>
          <a:p>
            <a:pPr algn="just">
              <a:lnSpc>
                <a:spcPct val="90000"/>
              </a:lnSpc>
            </a:pPr>
            <a:r>
              <a:rPr lang="zh-CN" altLang="en-US" dirty="0"/>
              <a:t>网上对产品，任务、事件的评论</a:t>
            </a:r>
          </a:p>
          <a:p>
            <a:pPr algn="just">
              <a:lnSpc>
                <a:spcPct val="90000"/>
              </a:lnSpc>
            </a:pPr>
            <a:r>
              <a:rPr lang="zh-CN" altLang="en-US" dirty="0"/>
              <a:t>网上所反映的最关心的热点和焦点是什么？</a:t>
            </a:r>
          </a:p>
          <a:p>
            <a:pPr algn="just">
              <a:lnSpc>
                <a:spcPct val="90000"/>
              </a:lnSpc>
            </a:pPr>
            <a:r>
              <a:rPr lang="zh-CN" altLang="en-US" dirty="0"/>
              <a:t>网上对事物，人物，事件的正面和反面评价的比例是什么？</a:t>
            </a:r>
          </a:p>
          <a:p>
            <a:pPr algn="just">
              <a:lnSpc>
                <a:spcPct val="90000"/>
              </a:lnSpc>
            </a:pPr>
            <a:r>
              <a:rPr lang="zh-CN" altLang="en-US" dirty="0"/>
              <a:t>作弊</a:t>
            </a:r>
            <a:r>
              <a:rPr lang="en-US" altLang="zh-CN" dirty="0"/>
              <a:t>(Spam)</a:t>
            </a:r>
            <a:r>
              <a:rPr lang="zh-CN" altLang="en-US" dirty="0"/>
              <a:t>网页、重复</a:t>
            </a:r>
            <a:r>
              <a:rPr lang="en-US" altLang="zh-CN" dirty="0"/>
              <a:t>(Duplicate)</a:t>
            </a:r>
            <a:r>
              <a:rPr lang="zh-CN" altLang="en-US" dirty="0"/>
              <a:t>网页及水军</a:t>
            </a:r>
            <a:r>
              <a:rPr lang="en-US" altLang="zh-CN" dirty="0"/>
              <a:t>(Water Army)</a:t>
            </a:r>
            <a:r>
              <a:rPr lang="zh-CN" altLang="en-US" dirty="0"/>
              <a:t>网页的发现</a:t>
            </a:r>
            <a:endParaRPr lang="en-US" altLang="zh-CN" dirty="0"/>
          </a:p>
          <a:p>
            <a:pPr marL="342900" lvl="1" indent="-342900" algn="just">
              <a:lnSpc>
                <a:spcPct val="90000"/>
              </a:lnSpc>
              <a:buFont typeface="Arial" pitchFamily="34" charset="0"/>
              <a:buChar char="•"/>
            </a:pPr>
            <a:r>
              <a:rPr lang="zh-CN" altLang="en-US" dirty="0"/>
              <a:t>个人隐私</a:t>
            </a:r>
            <a:endParaRPr lang="en-US" altLang="zh-CN" dirty="0"/>
          </a:p>
          <a:p>
            <a:pPr marL="0" indent="0" algn="just">
              <a:lnSpc>
                <a:spcPct val="90000"/>
              </a:lnSpc>
              <a:buNone/>
            </a:pPr>
            <a:endParaRPr lang="zh-CN" altLang="en-US" dirty="0"/>
          </a:p>
          <a:p>
            <a:pPr marL="0" indent="0">
              <a:buNone/>
            </a:pPr>
            <a:endParaRPr lang="zh-CN" altLang="en-US" dirty="0"/>
          </a:p>
        </p:txBody>
      </p:sp>
    </p:spTree>
    <p:extLst>
      <p:ext uri="{BB962C8B-B14F-4D97-AF65-F5344CB8AC3E}">
        <p14:creationId xmlns:p14="http://schemas.microsoft.com/office/powerpoint/2010/main" val="2216181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933450"/>
            <a:ext cx="9048750"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26444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4.6</a:t>
            </a:r>
            <a:r>
              <a:rPr lang="zh-CN" altLang="en-US" dirty="0"/>
              <a:t>  行为分析、舆情监控</a:t>
            </a:r>
          </a:p>
        </p:txBody>
      </p:sp>
      <p:sp>
        <p:nvSpPr>
          <p:cNvPr id="3" name="内容占位符 2"/>
          <p:cNvSpPr>
            <a:spLocks noGrp="1"/>
          </p:cNvSpPr>
          <p:nvPr>
            <p:ph idx="1"/>
          </p:nvPr>
        </p:nvSpPr>
        <p:spPr>
          <a:xfrm>
            <a:off x="457200" y="1600200"/>
            <a:ext cx="8229600" cy="5472138"/>
          </a:xfrm>
        </p:spPr>
        <p:txBody>
          <a:bodyPr>
            <a:normAutofit fontScale="70000" lnSpcReduction="20000"/>
          </a:bodyPr>
          <a:lstStyle/>
          <a:p>
            <a:pPr>
              <a:lnSpc>
                <a:spcPct val="110000"/>
              </a:lnSpc>
            </a:pPr>
            <a:r>
              <a:rPr lang="zh-CN" altLang="en-US" dirty="0"/>
              <a:t>通过对网络上的信息收集，了解公众对某种社会现象或社会问题的具有一定影响力和倾向性的共同意见。</a:t>
            </a:r>
          </a:p>
          <a:p>
            <a:pPr>
              <a:lnSpc>
                <a:spcPct val="110000"/>
              </a:lnSpc>
            </a:pPr>
            <a:r>
              <a:rPr lang="zh-CN" altLang="en-US" dirty="0"/>
              <a:t>无论是政府还是商家，都更重视网络上的</a:t>
            </a:r>
            <a:r>
              <a:rPr lang="zh-CN" altLang="en-US" u="sng" dirty="0">
                <a:solidFill>
                  <a:srgbClr val="0000FF"/>
                </a:solidFill>
              </a:rPr>
              <a:t>舆情信息</a:t>
            </a:r>
            <a:r>
              <a:rPr lang="en-US" altLang="zh-CN" u="sng" dirty="0">
                <a:solidFill>
                  <a:srgbClr val="0000FF"/>
                </a:solidFill>
              </a:rPr>
              <a:t>(</a:t>
            </a:r>
            <a:r>
              <a:rPr lang="zh-CN" altLang="en-US" u="sng" dirty="0">
                <a:solidFill>
                  <a:srgbClr val="0000FF"/>
                </a:solidFill>
              </a:rPr>
              <a:t>商业情报</a:t>
            </a:r>
            <a:r>
              <a:rPr lang="en-US" altLang="zh-CN" u="sng" dirty="0">
                <a:solidFill>
                  <a:srgbClr val="0000FF"/>
                </a:solidFill>
              </a:rPr>
              <a:t>)</a:t>
            </a:r>
            <a:r>
              <a:rPr lang="zh-CN" altLang="en-US" dirty="0"/>
              <a:t>包括讨论的热点及反应出的问题</a:t>
            </a:r>
            <a:endParaRPr lang="en-US" altLang="zh-CN" dirty="0"/>
          </a:p>
          <a:p>
            <a:pPr>
              <a:lnSpc>
                <a:spcPct val="110000"/>
              </a:lnSpc>
            </a:pPr>
            <a:r>
              <a:rPr lang="zh-CN" altLang="en-US" dirty="0"/>
              <a:t>例子：滴滴</a:t>
            </a:r>
            <a:endParaRPr lang="en-US" altLang="zh-CN" dirty="0"/>
          </a:p>
          <a:p>
            <a:pPr lvl="1">
              <a:lnSpc>
                <a:spcPct val="110000"/>
              </a:lnSpc>
            </a:pPr>
            <a:r>
              <a:rPr lang="zh-CN" altLang="en-US" dirty="0"/>
              <a:t>北京各部委出行分析：国安最忙，  纪委最闲</a:t>
            </a:r>
            <a:endParaRPr lang="en-US" altLang="zh-CN" dirty="0"/>
          </a:p>
          <a:p>
            <a:pPr lvl="1">
              <a:lnSpc>
                <a:spcPct val="110000"/>
              </a:lnSpc>
            </a:pPr>
            <a:r>
              <a:rPr lang="zh-CN" altLang="en-US" dirty="0"/>
              <a:t>数据出境法</a:t>
            </a:r>
            <a:endParaRPr lang="en-US" altLang="zh-CN" dirty="0"/>
          </a:p>
          <a:p>
            <a:pPr>
              <a:lnSpc>
                <a:spcPct val="110000"/>
              </a:lnSpc>
            </a:pPr>
            <a:r>
              <a:rPr lang="zh-CN" altLang="en-US" dirty="0"/>
              <a:t>网络环境下舆情信息的主要来源有</a:t>
            </a:r>
            <a:endParaRPr lang="en-US" altLang="zh-CN" dirty="0"/>
          </a:p>
          <a:p>
            <a:pPr lvl="1">
              <a:lnSpc>
                <a:spcPct val="110000"/>
              </a:lnSpc>
            </a:pPr>
            <a:r>
              <a:rPr lang="zh-CN" altLang="en-US" dirty="0"/>
              <a:t>新闻评论、</a:t>
            </a:r>
            <a:r>
              <a:rPr lang="en-US" altLang="zh-CN" dirty="0"/>
              <a:t>BBS</a:t>
            </a:r>
            <a:r>
              <a:rPr lang="zh-CN" altLang="en-US" dirty="0"/>
              <a:t>、聊天室、博客、聚合新闻</a:t>
            </a:r>
            <a:r>
              <a:rPr lang="en-US" altLang="zh-CN" dirty="0"/>
              <a:t>(RSS)</a:t>
            </a:r>
            <a:r>
              <a:rPr lang="zh-CN" altLang="en-US" dirty="0"/>
              <a:t>、微博、微信等</a:t>
            </a:r>
            <a:endParaRPr lang="en-US" altLang="zh-CN" dirty="0"/>
          </a:p>
          <a:p>
            <a:pPr lvl="1">
              <a:lnSpc>
                <a:spcPct val="110000"/>
              </a:lnSpc>
            </a:pPr>
            <a:r>
              <a:rPr lang="zh-CN" altLang="en-US" dirty="0"/>
              <a:t>利用</a:t>
            </a:r>
            <a:r>
              <a:rPr lang="en-US" altLang="zh-CN" dirty="0"/>
              <a:t>Facebook</a:t>
            </a:r>
            <a:r>
              <a:rPr lang="zh-CN" altLang="en-US" dirty="0"/>
              <a:t>、</a:t>
            </a:r>
            <a:r>
              <a:rPr lang="en-US" altLang="zh-CN" dirty="0"/>
              <a:t>Twitter</a:t>
            </a:r>
            <a:r>
              <a:rPr lang="zh-CN" altLang="en-US" dirty="0"/>
              <a:t>等发现人类自身活动等</a:t>
            </a:r>
            <a:endParaRPr lang="en-US" altLang="zh-CN" dirty="0"/>
          </a:p>
          <a:p>
            <a:pPr lvl="1">
              <a:lnSpc>
                <a:spcPct val="110000"/>
              </a:lnSpc>
            </a:pPr>
            <a:r>
              <a:rPr lang="zh-CN" altLang="en-US" dirty="0"/>
              <a:t>利用</a:t>
            </a:r>
            <a:r>
              <a:rPr lang="en-US" altLang="zh-CN" dirty="0"/>
              <a:t>Twitter</a:t>
            </a:r>
            <a:r>
              <a:rPr lang="zh-CN" altLang="en-US" dirty="0"/>
              <a:t>、</a:t>
            </a:r>
            <a:r>
              <a:rPr lang="en-US" altLang="zh-CN" dirty="0"/>
              <a:t>Facebook</a:t>
            </a:r>
            <a:r>
              <a:rPr lang="zh-CN" altLang="en-US" dirty="0"/>
              <a:t>发现野生动物的分布等</a:t>
            </a:r>
            <a:endParaRPr lang="en-US" altLang="zh-CN" dirty="0"/>
          </a:p>
          <a:p>
            <a:pPr>
              <a:lnSpc>
                <a:spcPct val="110000"/>
              </a:lnSpc>
            </a:pPr>
            <a:r>
              <a:rPr lang="zh-CN" altLang="en-US" dirty="0"/>
              <a:t>技术</a:t>
            </a:r>
            <a:endParaRPr lang="en-US" altLang="zh-CN" dirty="0"/>
          </a:p>
          <a:p>
            <a:pPr marL="742950" lvl="2" indent="-342900">
              <a:lnSpc>
                <a:spcPct val="110000"/>
              </a:lnSpc>
            </a:pPr>
            <a:r>
              <a:rPr lang="zh-CN" altLang="en-US" sz="2800" dirty="0"/>
              <a:t>将数据挖掘、机器学习与知识发现等技术与信息分析、组织、检索与可视化的过程相结合</a:t>
            </a:r>
            <a:endParaRPr lang="en-US" altLang="zh-CN" sz="2800" dirty="0"/>
          </a:p>
          <a:p>
            <a:pPr marL="1200150" lvl="3" indent="-342900">
              <a:lnSpc>
                <a:spcPct val="110000"/>
              </a:lnSpc>
            </a:pPr>
            <a:r>
              <a:rPr lang="zh-CN" altLang="en-US" dirty="0"/>
              <a:t>词频统计</a:t>
            </a:r>
          </a:p>
        </p:txBody>
      </p:sp>
    </p:spTree>
    <p:extLst>
      <p:ext uri="{BB962C8B-B14F-4D97-AF65-F5344CB8AC3E}">
        <p14:creationId xmlns:p14="http://schemas.microsoft.com/office/powerpoint/2010/main" val="4285782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  </a:t>
            </a:r>
            <a:r>
              <a:rPr lang="zh-CN" altLang="en-US" dirty="0"/>
              <a:t>个性化信息检索</a:t>
            </a:r>
          </a:p>
        </p:txBody>
      </p:sp>
      <p:pic>
        <p:nvPicPr>
          <p:cNvPr id="1026" name="Picture 2"/>
          <p:cNvPicPr>
            <a:picLocks noGrp="1" noChangeAspect="1" noChangeArrowheads="1"/>
          </p:cNvPicPr>
          <p:nvPr>
            <p:ph idx="1"/>
          </p:nvPr>
        </p:nvPicPr>
        <p:blipFill>
          <a:blip r:embed="rId2"/>
          <a:srcRect/>
          <a:stretch>
            <a:fillRect/>
          </a:stretch>
        </p:blipFill>
        <p:spPr bwMode="auto">
          <a:xfrm>
            <a:off x="1142976" y="1785926"/>
            <a:ext cx="6929486" cy="4175603"/>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改善 </a:t>
            </a:r>
            <a:r>
              <a:rPr lang="en-US" altLang="zh-CN" dirty="0"/>
              <a:t>query  understanding</a:t>
            </a:r>
            <a:endParaRPr lang="zh-CN" altLang="en-US" dirty="0"/>
          </a:p>
        </p:txBody>
      </p:sp>
      <p:pic>
        <p:nvPicPr>
          <p:cNvPr id="2051" name="Picture 3"/>
          <p:cNvPicPr>
            <a:picLocks noGrp="1" noChangeAspect="1" noChangeArrowheads="1"/>
          </p:cNvPicPr>
          <p:nvPr>
            <p:ph idx="1"/>
          </p:nvPr>
        </p:nvPicPr>
        <p:blipFill>
          <a:blip r:embed="rId2"/>
          <a:srcRect/>
          <a:stretch>
            <a:fillRect/>
          </a:stretch>
        </p:blipFill>
        <p:spPr bwMode="auto">
          <a:xfrm>
            <a:off x="457200" y="1999795"/>
            <a:ext cx="8229600" cy="3726772"/>
          </a:xfrm>
          <a:prstGeom prst="rect">
            <a:avLst/>
          </a:prstGeom>
          <a:noFill/>
          <a:ln w="9525">
            <a:noFill/>
            <a:miter lim="800000"/>
            <a:headEnd/>
            <a:tailEnd/>
          </a:ln>
          <a:effectLst/>
        </p:spPr>
      </p:pic>
      <p:sp>
        <p:nvSpPr>
          <p:cNvPr id="3" name="文本框 2">
            <a:extLst>
              <a:ext uri="{FF2B5EF4-FFF2-40B4-BE49-F238E27FC236}">
                <a16:creationId xmlns:a16="http://schemas.microsoft.com/office/drawing/2014/main" id="{FE09581F-8A46-4E1D-9274-2BA884E12303}"/>
              </a:ext>
            </a:extLst>
          </p:cNvPr>
          <p:cNvSpPr txBox="1"/>
          <p:nvPr/>
        </p:nvSpPr>
        <p:spPr>
          <a:xfrm>
            <a:off x="683568" y="5911572"/>
            <a:ext cx="5544616" cy="923330"/>
          </a:xfrm>
          <a:prstGeom prst="rect">
            <a:avLst/>
          </a:prstGeom>
          <a:noFill/>
        </p:spPr>
        <p:txBody>
          <a:bodyPr wrap="square" rtlCol="0">
            <a:spAutoFit/>
          </a:bodyPr>
          <a:lstStyle/>
          <a:p>
            <a:r>
              <a:rPr lang="zh-CN" altLang="en-US" b="0" i="0" dirty="0">
                <a:solidFill>
                  <a:srgbClr val="222222"/>
                </a:solidFill>
                <a:effectLst/>
                <a:latin typeface="Arial" panose="020B0604020202020204" pitchFamily="34" charset="0"/>
              </a:rPr>
              <a:t>伊拉克临时权力机构</a:t>
            </a:r>
            <a:endParaRPr lang="en-US" altLang="zh-CN" b="0" i="0" dirty="0">
              <a:solidFill>
                <a:srgbClr val="222222"/>
              </a:solidFill>
              <a:effectLst/>
              <a:latin typeface="Arial" panose="020B0604020202020204" pitchFamily="34" charset="0"/>
            </a:endParaRPr>
          </a:p>
          <a:p>
            <a:r>
              <a:rPr lang="en-US" altLang="zh-CN" b="0" i="0" dirty="0">
                <a:effectLst/>
                <a:latin typeface="-apple-system"/>
              </a:rPr>
              <a:t> </a:t>
            </a:r>
            <a:r>
              <a:rPr lang="en-US" altLang="zh-CN" b="0" i="0" dirty="0">
                <a:solidFill>
                  <a:srgbClr val="333333"/>
                </a:solidFill>
                <a:effectLst/>
                <a:latin typeface="Calibri" panose="020F0502020204030204" pitchFamily="34" charset="0"/>
              </a:rPr>
              <a:t>special inspector general for </a:t>
            </a:r>
            <a:r>
              <a:rPr lang="en-US" altLang="zh-CN" b="0" i="0" dirty="0" err="1">
                <a:solidFill>
                  <a:srgbClr val="333333"/>
                </a:solidFill>
                <a:effectLst/>
                <a:latin typeface="Calibri" panose="020F0502020204030204" pitchFamily="34" charset="0"/>
              </a:rPr>
              <a:t>iraq</a:t>
            </a:r>
            <a:r>
              <a:rPr lang="en-US" altLang="zh-CN" b="0" i="0" dirty="0">
                <a:solidFill>
                  <a:srgbClr val="333333"/>
                </a:solidFill>
                <a:effectLst/>
                <a:latin typeface="Calibri" panose="020F0502020204030204" pitchFamily="34" charset="0"/>
              </a:rPr>
              <a:t> reconstruction (</a:t>
            </a:r>
            <a:r>
              <a:rPr lang="en-US" altLang="zh-CN" b="0" i="0" dirty="0" err="1">
                <a:solidFill>
                  <a:srgbClr val="333333"/>
                </a:solidFill>
                <a:effectLst/>
                <a:latin typeface="Calibri" panose="020F0502020204030204" pitchFamily="34" charset="0"/>
              </a:rPr>
              <a:t>sigir</a:t>
            </a:r>
            <a:r>
              <a:rPr lang="en-US" altLang="zh-CN" b="0" i="0" dirty="0">
                <a:solidFill>
                  <a:srgbClr val="333333"/>
                </a:solidFill>
                <a:effectLst/>
                <a:latin typeface="Calibri" panose="020F0502020204030204" pitchFamily="34" charset="0"/>
              </a:rPr>
              <a:t>)</a:t>
            </a:r>
            <a:endParaRPr lang="en-US" altLang="zh-CN" b="0" i="0" dirty="0">
              <a:effectLst/>
              <a:latin typeface="-apple-system"/>
            </a:endParaRPr>
          </a:p>
          <a:p>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122" name="Picture 2"/>
          <p:cNvPicPr>
            <a:picLocks noGrp="1" noChangeAspect="1" noChangeArrowheads="1"/>
          </p:cNvPicPr>
          <p:nvPr>
            <p:ph idx="1"/>
          </p:nvPr>
        </p:nvPicPr>
        <p:blipFill>
          <a:blip r:embed="rId2"/>
          <a:srcRect/>
          <a:stretch>
            <a:fillRect/>
          </a:stretch>
        </p:blipFill>
        <p:spPr bwMode="auto">
          <a:xfrm>
            <a:off x="500034" y="642918"/>
            <a:ext cx="7500990" cy="5725245"/>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Grp="1" noChangeAspect="1" noChangeArrowheads="1"/>
          </p:cNvPicPr>
          <p:nvPr>
            <p:ph idx="1"/>
          </p:nvPr>
        </p:nvPicPr>
        <p:blipFill>
          <a:blip r:embed="rId2"/>
          <a:srcRect/>
          <a:stretch>
            <a:fillRect/>
          </a:stretch>
        </p:blipFill>
        <p:spPr bwMode="auto">
          <a:xfrm>
            <a:off x="428596" y="571480"/>
            <a:ext cx="8146417" cy="5643602"/>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AE65829-C8C5-453F-9F7D-23A79EF234E9}"/>
              </a:ext>
            </a:extLst>
          </p:cNvPr>
          <p:cNvSpPr>
            <a:spLocks noGrp="1"/>
          </p:cNvSpPr>
          <p:nvPr>
            <p:ph type="title"/>
          </p:nvPr>
        </p:nvSpPr>
        <p:spPr/>
        <p:txBody>
          <a:bodyPr/>
          <a:lstStyle/>
          <a:p>
            <a:r>
              <a:rPr lang="zh-CN" altLang="en-US" dirty="0"/>
              <a:t>数据搜索</a:t>
            </a:r>
          </a:p>
        </p:txBody>
      </p:sp>
      <p:sp>
        <p:nvSpPr>
          <p:cNvPr id="4" name="内容占位符 3">
            <a:extLst>
              <a:ext uri="{FF2B5EF4-FFF2-40B4-BE49-F238E27FC236}">
                <a16:creationId xmlns:a16="http://schemas.microsoft.com/office/drawing/2014/main" id="{64D16D66-7108-40D9-AE06-1061E97B6E2D}"/>
              </a:ext>
            </a:extLst>
          </p:cNvPr>
          <p:cNvSpPr>
            <a:spLocks noGrp="1"/>
          </p:cNvSpPr>
          <p:nvPr>
            <p:ph idx="1"/>
          </p:nvPr>
        </p:nvSpPr>
        <p:spPr/>
        <p:txBody>
          <a:bodyPr>
            <a:normAutofit/>
          </a:bodyPr>
          <a:lstStyle/>
          <a:p>
            <a:r>
              <a:rPr lang="zh-CN" altLang="en-US" b="1" dirty="0"/>
              <a:t>搜索结构化数据 </a:t>
            </a:r>
            <a:endParaRPr lang="en-US" altLang="zh-CN" b="1" dirty="0"/>
          </a:p>
          <a:p>
            <a:pPr lvl="1"/>
            <a:r>
              <a:rPr lang="zh-CN" altLang="en-US" dirty="0"/>
              <a:t>对数据库的搜索，用</a:t>
            </a:r>
            <a:r>
              <a:rPr lang="en-US" altLang="zh-CN" dirty="0"/>
              <a:t>SQL</a:t>
            </a:r>
            <a:r>
              <a:rPr lang="zh-CN" altLang="en-US" dirty="0"/>
              <a:t>语句。</a:t>
            </a:r>
            <a:endParaRPr lang="en-US" altLang="zh-CN" dirty="0"/>
          </a:p>
          <a:p>
            <a:pPr lvl="1"/>
            <a:r>
              <a:rPr lang="zh-CN" altLang="en-US" dirty="0"/>
              <a:t>对元数据的搜索，如利用</a:t>
            </a:r>
            <a:r>
              <a:rPr lang="en-US" altLang="zh-CN" dirty="0"/>
              <a:t>windows</a:t>
            </a:r>
            <a:r>
              <a:rPr lang="zh-CN" altLang="en-US" dirty="0"/>
              <a:t>搜索对文件名，类型，修改时间进行搜索等。</a:t>
            </a:r>
            <a:endParaRPr lang="en-US" altLang="zh-CN" dirty="0"/>
          </a:p>
          <a:p>
            <a:pPr lvl="1"/>
            <a:r>
              <a:rPr lang="zh-CN" altLang="en-US" dirty="0"/>
              <a:t>对</a:t>
            </a:r>
            <a:r>
              <a:rPr lang="en-US" altLang="zh-CN" dirty="0"/>
              <a:t>XML     XQuery</a:t>
            </a:r>
          </a:p>
        </p:txBody>
      </p:sp>
    </p:spTree>
    <p:extLst>
      <p:ext uri="{BB962C8B-B14F-4D97-AF65-F5344CB8AC3E}">
        <p14:creationId xmlns:p14="http://schemas.microsoft.com/office/powerpoint/2010/main" val="7196714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p:cNvPicPr>
            <a:picLocks noGrp="1" noChangeAspect="1" noChangeArrowheads="1"/>
          </p:cNvPicPr>
          <p:nvPr>
            <p:ph idx="1"/>
          </p:nvPr>
        </p:nvPicPr>
        <p:blipFill>
          <a:blip r:embed="rId2"/>
          <a:srcRect/>
          <a:stretch>
            <a:fillRect/>
          </a:stretch>
        </p:blipFill>
        <p:spPr bwMode="auto">
          <a:xfrm>
            <a:off x="500034" y="714356"/>
            <a:ext cx="7673370" cy="5072098"/>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 </a:t>
            </a:r>
            <a:r>
              <a:rPr lang="zh-CN" altLang="en-US" dirty="0"/>
              <a:t>自动问答</a:t>
            </a:r>
            <a:r>
              <a:rPr lang="en-US" altLang="zh-CN" dirty="0"/>
              <a:t>(Question-Answer)</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Question Answering System, QA</a:t>
            </a:r>
          </a:p>
          <a:p>
            <a:r>
              <a:rPr lang="zh-CN" altLang="en-US" dirty="0">
                <a:solidFill>
                  <a:srgbClr val="0000FF"/>
                </a:solidFill>
              </a:rPr>
              <a:t>定义</a:t>
            </a:r>
            <a:r>
              <a:rPr lang="zh-CN" altLang="en-US" dirty="0"/>
              <a:t>：允许用户以</a:t>
            </a:r>
            <a:r>
              <a:rPr lang="zh-CN" altLang="en-US" dirty="0">
                <a:solidFill>
                  <a:srgbClr val="0000FF"/>
                </a:solidFill>
              </a:rPr>
              <a:t>自然语言方式</a:t>
            </a:r>
            <a:r>
              <a:rPr lang="zh-CN" altLang="en-US" dirty="0"/>
              <a:t>询问，系统从单语或多语文档集中查找并返回确切答案或者蕴含答案文本片段的新型信息检索方式。</a:t>
            </a:r>
            <a:endParaRPr lang="en-US" altLang="zh-CN" dirty="0"/>
          </a:p>
          <a:p>
            <a:r>
              <a:rPr lang="zh-CN" altLang="en-US" dirty="0">
                <a:hlinkClick r:id="rId2"/>
              </a:rPr>
              <a:t>信息检索系统</a:t>
            </a:r>
            <a:r>
              <a:rPr lang="zh-CN" altLang="en-US" dirty="0"/>
              <a:t>的一种高级形式，</a:t>
            </a:r>
            <a:endParaRPr lang="en-US" altLang="zh-CN" dirty="0"/>
          </a:p>
          <a:p>
            <a:pPr lvl="1"/>
            <a:r>
              <a:rPr lang="zh-CN" altLang="en-US" dirty="0"/>
              <a:t>它能用准确、简洁的</a:t>
            </a:r>
            <a:r>
              <a:rPr lang="zh-CN" altLang="en-US" dirty="0">
                <a:hlinkClick r:id="rId3"/>
              </a:rPr>
              <a:t>自然语言</a:t>
            </a:r>
            <a:r>
              <a:rPr lang="zh-CN" altLang="en-US" dirty="0"/>
              <a:t>回答用户用自然语言提出的问题。</a:t>
            </a:r>
            <a:endParaRPr lang="en-US" altLang="zh-CN" dirty="0"/>
          </a:p>
          <a:p>
            <a:pPr lvl="2"/>
            <a:r>
              <a:rPr lang="en-US" altLang="zh-CN" dirty="0"/>
              <a:t>NLP</a:t>
            </a:r>
          </a:p>
          <a:p>
            <a:pPr lvl="1"/>
            <a:r>
              <a:rPr lang="zh-CN" altLang="en-US" dirty="0"/>
              <a:t>快速、准确地获取信息的需求。</a:t>
            </a:r>
            <a:endParaRPr lang="en-US" altLang="zh-CN" dirty="0"/>
          </a:p>
          <a:p>
            <a:pPr lvl="2"/>
            <a:r>
              <a:rPr lang="zh-CN" altLang="en-US" dirty="0"/>
              <a:t>交互  </a:t>
            </a:r>
            <a:r>
              <a:rPr lang="en-US" altLang="zh-CN" dirty="0"/>
              <a:t>IR</a:t>
            </a: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357166"/>
            <a:ext cx="8229600" cy="6286544"/>
          </a:xfrm>
        </p:spPr>
        <p:txBody>
          <a:bodyPr>
            <a:normAutofit fontScale="85000" lnSpcReduction="20000"/>
          </a:bodyPr>
          <a:lstStyle/>
          <a:p>
            <a:r>
              <a:rPr lang="en-US" b="1" dirty="0" err="1"/>
              <a:t>Duckduckgo</a:t>
            </a:r>
            <a:r>
              <a:rPr lang="en-US" b="1" dirty="0"/>
              <a:t>  </a:t>
            </a:r>
            <a:r>
              <a:rPr lang="zh-CN" altLang="en-US" b="1" dirty="0"/>
              <a:t>展示信息</a:t>
            </a:r>
            <a:r>
              <a:rPr lang="en-US" altLang="zh-CN" b="1" dirty="0"/>
              <a:t>QA</a:t>
            </a:r>
            <a:endParaRPr lang="zh-CN" altLang="en-US" b="1" dirty="0"/>
          </a:p>
          <a:p>
            <a:pPr lvl="1"/>
            <a:r>
              <a:rPr lang="zh-CN" altLang="en-US" dirty="0"/>
              <a:t>用户只需要在搜索框中用自然语言提出一个问题，</a:t>
            </a:r>
            <a:endParaRPr lang="en-US" altLang="zh-CN" dirty="0"/>
          </a:p>
          <a:p>
            <a:pPr lvl="1"/>
            <a:r>
              <a:rPr lang="zh-CN" altLang="en-US" dirty="0"/>
              <a:t>直接在结果页面最上方得到解答，没有必要再从结果页面上跳转到其他网站进行二次查询。</a:t>
            </a:r>
            <a:endParaRPr lang="en-US" altLang="zh-CN" dirty="0"/>
          </a:p>
          <a:p>
            <a:pPr lvl="2"/>
            <a:r>
              <a:rPr lang="zh-CN" altLang="en-US" dirty="0"/>
              <a:t>各大搜索引擎普遍具有的各种计算、换算、号码归属地查询、时区查询等，</a:t>
            </a:r>
            <a:endParaRPr lang="en-US" altLang="zh-CN" dirty="0"/>
          </a:p>
          <a:p>
            <a:pPr lvl="2"/>
            <a:r>
              <a:rPr lang="zh-CN" altLang="en-US" dirty="0"/>
              <a:t>还包括大批独特的服务，</a:t>
            </a:r>
            <a:endParaRPr lang="en-US" altLang="zh-CN" dirty="0"/>
          </a:p>
          <a:p>
            <a:pPr lvl="3"/>
            <a:r>
              <a:rPr lang="zh-CN" altLang="en-US" dirty="0"/>
              <a:t>查询事实性问题：</a:t>
            </a:r>
            <a:endParaRPr lang="en-US" altLang="zh-CN" dirty="0"/>
          </a:p>
          <a:p>
            <a:pPr lvl="4"/>
            <a:r>
              <a:rPr lang="zh-CN" altLang="en-US" dirty="0"/>
              <a:t>林肯哪天遇刺？人有多少块骨头？一便士硬币有多重？两只鸡蛋含有多少卡路里热量？</a:t>
            </a:r>
            <a:r>
              <a:rPr lang="en-US" altLang="zh-CN" dirty="0"/>
              <a:t>……</a:t>
            </a:r>
          </a:p>
          <a:p>
            <a:pPr lvl="3"/>
            <a:r>
              <a:rPr lang="zh-CN" altLang="en-US" dirty="0"/>
              <a:t>时间、地区类问题：</a:t>
            </a:r>
            <a:endParaRPr lang="en-US" altLang="zh-CN" dirty="0"/>
          </a:p>
          <a:p>
            <a:pPr lvl="4"/>
            <a:r>
              <a:rPr lang="zh-CN" altLang="en-US" dirty="0"/>
              <a:t>伦敦今天何时日出？今天会下雨么？北京现在几度？</a:t>
            </a:r>
            <a:r>
              <a:rPr lang="en-US" altLang="zh-CN" dirty="0"/>
              <a:t>…… </a:t>
            </a:r>
            <a:r>
              <a:rPr lang="zh-CN" altLang="en-US" dirty="0"/>
              <a:t>用户可以用自然语言进行查询，而不需要切割关键词。</a:t>
            </a:r>
          </a:p>
          <a:p>
            <a:pPr lvl="3"/>
            <a:r>
              <a:rPr lang="zh-CN" altLang="en-US" dirty="0"/>
              <a:t>生活信息查询：</a:t>
            </a:r>
            <a:endParaRPr lang="en-US" altLang="zh-CN" dirty="0"/>
          </a:p>
          <a:p>
            <a:pPr lvl="4"/>
            <a:r>
              <a:rPr lang="en-US" altLang="zh-CN" dirty="0"/>
              <a:t>《</a:t>
            </a:r>
            <a:r>
              <a:rPr lang="zh-CN" altLang="en-US" dirty="0"/>
              <a:t>星球大战</a:t>
            </a:r>
            <a:r>
              <a:rPr lang="en-US" altLang="zh-CN" dirty="0"/>
              <a:t>》</a:t>
            </a:r>
            <a:r>
              <a:rPr lang="zh-CN" altLang="en-US" dirty="0"/>
              <a:t>电影怎么样？谢耳朵爱喝的那个 </a:t>
            </a:r>
            <a:r>
              <a:rPr lang="en-US" altLang="zh-CN" dirty="0"/>
              <a:t>Cuba </a:t>
            </a:r>
            <a:r>
              <a:rPr lang="en-US" altLang="zh-CN" dirty="0" err="1"/>
              <a:t>Libre</a:t>
            </a:r>
            <a:r>
              <a:rPr lang="en-US" altLang="zh-CN" dirty="0"/>
              <a:t> </a:t>
            </a:r>
            <a:r>
              <a:rPr lang="zh-CN" altLang="en-US" dirty="0"/>
              <a:t>鸡尾酒怎么调？</a:t>
            </a:r>
            <a:r>
              <a:rPr lang="en-US" altLang="zh-CN" dirty="0"/>
              <a:t>………</a:t>
            </a:r>
          </a:p>
          <a:p>
            <a:pPr lvl="3"/>
            <a:r>
              <a:rPr lang="zh-CN" altLang="en-US" dirty="0"/>
              <a:t>编程类问题：</a:t>
            </a:r>
            <a:endParaRPr lang="en-US" altLang="zh-CN" dirty="0"/>
          </a:p>
          <a:p>
            <a:pPr lvl="4"/>
            <a:r>
              <a:rPr lang="en-US" altLang="zh-CN" dirty="0"/>
              <a:t>Perl </a:t>
            </a:r>
            <a:r>
              <a:rPr lang="zh-CN" altLang="en-US" dirty="0"/>
              <a:t>的 </a:t>
            </a:r>
            <a:r>
              <a:rPr lang="en-US" altLang="zh-CN" dirty="0"/>
              <a:t>Hello World </a:t>
            </a:r>
            <a:r>
              <a:rPr lang="zh-CN" altLang="en-US" dirty="0"/>
              <a:t>怎么写？将一个字符串用 </a:t>
            </a:r>
            <a:r>
              <a:rPr lang="en-US" altLang="zh-CN" dirty="0"/>
              <a:t>base64 </a:t>
            </a:r>
            <a:r>
              <a:rPr lang="zh-CN" altLang="en-US" dirty="0"/>
              <a:t>编码？随机生成一个 </a:t>
            </a:r>
            <a:r>
              <a:rPr lang="en-US" altLang="zh-CN" dirty="0"/>
              <a:t>16 </a:t>
            </a:r>
            <a:r>
              <a:rPr lang="zh-CN" altLang="en-US" dirty="0"/>
              <a:t>位的字符串？</a:t>
            </a:r>
            <a:r>
              <a:rPr lang="en-US" altLang="zh-CN" dirty="0"/>
              <a:t>…… </a:t>
            </a:r>
            <a:r>
              <a:rPr lang="zh-CN" altLang="en-US" dirty="0"/>
              <a:t>在人人都是程序员的今天，这样的快速查询工具显得非常实用。</a:t>
            </a:r>
          </a:p>
          <a:p>
            <a:pPr lvl="3"/>
            <a:r>
              <a:rPr lang="zh-CN" altLang="en-US" dirty="0"/>
              <a:t>常用信息：</a:t>
            </a:r>
            <a:endParaRPr lang="en-US" altLang="zh-CN" dirty="0"/>
          </a:p>
          <a:p>
            <a:pPr lvl="4"/>
            <a:r>
              <a:rPr lang="zh-CN" altLang="en-US" dirty="0"/>
              <a:t>各种 </a:t>
            </a:r>
            <a:r>
              <a:rPr lang="en-US" altLang="zh-CN" dirty="0"/>
              <a:t>Public DNS </a:t>
            </a:r>
            <a:r>
              <a:rPr lang="zh-CN" altLang="en-US" dirty="0"/>
              <a:t>地址？</a:t>
            </a:r>
            <a:r>
              <a:rPr lang="en-US" altLang="zh-CN" dirty="0" err="1"/>
              <a:t>lorem</a:t>
            </a:r>
            <a:r>
              <a:rPr lang="en-US" altLang="zh-CN" dirty="0"/>
              <a:t> </a:t>
            </a:r>
            <a:r>
              <a:rPr lang="en-US" altLang="zh-CN" dirty="0" err="1"/>
              <a:t>ipsum</a:t>
            </a:r>
            <a:r>
              <a:rPr lang="en-US" altLang="zh-CN" dirty="0"/>
              <a:t> </a:t>
            </a:r>
            <a:r>
              <a:rPr lang="zh-CN" altLang="en-US" dirty="0"/>
              <a:t>占位符全文？颜色代码对照表？</a:t>
            </a:r>
            <a:r>
              <a:rPr lang="en-US" altLang="zh-CN" dirty="0"/>
              <a:t>ASCII </a:t>
            </a:r>
            <a:r>
              <a:rPr lang="zh-CN" altLang="en-US" dirty="0"/>
              <a:t>码表？</a:t>
            </a:r>
          </a:p>
          <a:p>
            <a:pPr>
              <a:buNone/>
            </a:pP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问答系统种类</a:t>
            </a:r>
            <a:endParaRPr lang="zh-CN" altLang="en-US" dirty="0"/>
          </a:p>
        </p:txBody>
      </p:sp>
      <p:sp>
        <p:nvSpPr>
          <p:cNvPr id="3" name="内容占位符 2"/>
          <p:cNvSpPr>
            <a:spLocks noGrp="1"/>
          </p:cNvSpPr>
          <p:nvPr>
            <p:ph idx="1"/>
          </p:nvPr>
        </p:nvSpPr>
        <p:spPr/>
        <p:txBody>
          <a:bodyPr>
            <a:normAutofit/>
          </a:bodyPr>
          <a:lstStyle/>
          <a:p>
            <a:r>
              <a:rPr lang="en-US" altLang="zh-CN" dirty="0"/>
              <a:t>1. </a:t>
            </a:r>
            <a:r>
              <a:rPr lang="zh-CN" altLang="en-US" dirty="0"/>
              <a:t>根据问题所属的知识领域来分类：</a:t>
            </a:r>
            <a:endParaRPr lang="en-US" altLang="zh-CN" dirty="0"/>
          </a:p>
          <a:p>
            <a:pPr lvl="1"/>
            <a:r>
              <a:rPr lang="zh-CN" altLang="en-US" dirty="0"/>
              <a:t>开放域闲聊性。        举例：微软小冰</a:t>
            </a:r>
            <a:endParaRPr lang="en-US" altLang="zh-CN" dirty="0"/>
          </a:p>
          <a:p>
            <a:pPr lvl="1"/>
            <a:r>
              <a:rPr lang="zh-CN" altLang="en-US" dirty="0"/>
              <a:t>面向</a:t>
            </a:r>
            <a:r>
              <a:rPr lang="en-US" altLang="zh-CN" dirty="0"/>
              <a:t>FAQ</a:t>
            </a:r>
            <a:r>
              <a:rPr lang="zh-CN" altLang="en-US" dirty="0"/>
              <a:t>和任务型      举例：京东</a:t>
            </a:r>
            <a:r>
              <a:rPr lang="en-US" altLang="zh-CN" dirty="0"/>
              <a:t>JIMI</a:t>
            </a:r>
            <a:r>
              <a:rPr lang="zh-CN" altLang="en-US" dirty="0"/>
              <a:t>、苹果</a:t>
            </a:r>
            <a:r>
              <a:rPr lang="en-US" altLang="zh-CN" dirty="0"/>
              <a:t>Siri</a:t>
            </a:r>
          </a:p>
          <a:p>
            <a:pPr lvl="2"/>
            <a:r>
              <a:rPr lang="en-US" altLang="zh-CN" dirty="0"/>
              <a:t>FAQ   </a:t>
            </a:r>
            <a:r>
              <a:rPr lang="zh-CN" altLang="en-US" b="0" i="0" dirty="0">
                <a:solidFill>
                  <a:srgbClr val="333333"/>
                </a:solidFill>
                <a:effectLst/>
                <a:latin typeface="Helvetica Neue"/>
              </a:rPr>
              <a:t>常见问题解答 </a:t>
            </a:r>
            <a:r>
              <a:rPr lang="en-US" altLang="zh-CN" b="0" i="0" dirty="0">
                <a:solidFill>
                  <a:srgbClr val="333333"/>
                </a:solidFill>
                <a:effectLst/>
                <a:latin typeface="Helvetica Neue"/>
              </a:rPr>
              <a:t>frequently-asked questions</a:t>
            </a:r>
            <a:endParaRPr lang="en-US" altLang="zh-CN" dirty="0"/>
          </a:p>
          <a:p>
            <a:pPr lvl="1"/>
            <a:r>
              <a:rPr lang="zh-CN" altLang="en-US" dirty="0"/>
              <a:t>限定域知识型。         举例：左手医生（问答模型、信息检索）</a:t>
            </a:r>
          </a:p>
          <a:p>
            <a:r>
              <a:rPr lang="en-US" altLang="zh-CN" dirty="0"/>
              <a:t>2.</a:t>
            </a:r>
            <a:r>
              <a:rPr lang="zh-CN" altLang="en-US" dirty="0"/>
              <a:t>根据答案生成阶段的技术分类：</a:t>
            </a:r>
          </a:p>
          <a:p>
            <a:r>
              <a:rPr lang="en-US" altLang="zh-CN" dirty="0"/>
              <a:t>3.</a:t>
            </a:r>
            <a:r>
              <a:rPr lang="zh-CN" altLang="en-US" dirty="0"/>
              <a:t>依据答案来源分类：</a:t>
            </a:r>
          </a:p>
          <a:p>
            <a:pPr marL="0" indent="0">
              <a:buNone/>
            </a:pP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txBox="1">
            <a:spLocks noChangeArrowheads="1"/>
          </p:cNvSpPr>
          <p:nvPr/>
        </p:nvSpPr>
        <p:spPr bwMode="auto">
          <a:xfrm>
            <a:off x="107504" y="116632"/>
            <a:ext cx="8604250" cy="515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just" eaLnBrk="1" hangingPunct="1">
              <a:lnSpc>
                <a:spcPct val="110000"/>
              </a:lnSpc>
            </a:pPr>
            <a:r>
              <a:rPr lang="zh-CN" altLang="en-US" sz="2800" dirty="0"/>
              <a:t>从应用场景的角度来看，可以分为在线客服、娱乐、 教育、个人助理和智能问答五个种类。</a:t>
            </a:r>
            <a:endParaRPr lang="en-US" altLang="zh-CN" sz="2800" dirty="0"/>
          </a:p>
          <a:p>
            <a:pPr lvl="1" algn="just" eaLnBrk="1" hangingPunct="1">
              <a:lnSpc>
                <a:spcPct val="110000"/>
              </a:lnSpc>
            </a:pPr>
            <a:r>
              <a:rPr lang="zh-CN" altLang="en-US" sz="2400" dirty="0"/>
              <a:t>微软：小冰</a:t>
            </a:r>
            <a:endParaRPr lang="en-US" altLang="zh-CN" sz="2400" dirty="0"/>
          </a:p>
          <a:p>
            <a:pPr lvl="1" algn="just" eaLnBrk="1" hangingPunct="1">
              <a:lnSpc>
                <a:spcPct val="110000"/>
              </a:lnSpc>
            </a:pPr>
            <a:r>
              <a:rPr lang="zh-CN" altLang="en-US" sz="2400" dirty="0"/>
              <a:t>微软：</a:t>
            </a:r>
            <a:r>
              <a:rPr lang="en-US" altLang="zh-CN" sz="2400" dirty="0" err="1"/>
              <a:t>Cortana</a:t>
            </a:r>
            <a:endParaRPr lang="en-US" altLang="zh-CN" sz="2400" dirty="0"/>
          </a:p>
          <a:p>
            <a:pPr lvl="1" algn="just" eaLnBrk="1" hangingPunct="1">
              <a:lnSpc>
                <a:spcPct val="110000"/>
              </a:lnSpc>
            </a:pPr>
            <a:r>
              <a:rPr lang="zh-CN" altLang="en-US" sz="2400" dirty="0"/>
              <a:t>百度：小度</a:t>
            </a:r>
            <a:endParaRPr lang="en-US" altLang="zh-CN" sz="2400" dirty="0"/>
          </a:p>
          <a:p>
            <a:pPr lvl="1" algn="just" eaLnBrk="1" hangingPunct="1">
              <a:lnSpc>
                <a:spcPct val="110000"/>
              </a:lnSpc>
            </a:pPr>
            <a:r>
              <a:rPr lang="en-US" altLang="zh-CN" sz="2400" dirty="0"/>
              <a:t>Facebook</a:t>
            </a:r>
            <a:r>
              <a:rPr lang="zh-CN" altLang="en-US" sz="2400" dirty="0"/>
              <a:t>：</a:t>
            </a:r>
            <a:r>
              <a:rPr lang="en-US" altLang="zh-CN" sz="2400" dirty="0"/>
              <a:t>M</a:t>
            </a:r>
          </a:p>
          <a:p>
            <a:pPr lvl="1" algn="just" eaLnBrk="1" hangingPunct="1">
              <a:lnSpc>
                <a:spcPct val="110000"/>
              </a:lnSpc>
            </a:pPr>
            <a:r>
              <a:rPr lang="zh-CN" altLang="en-US" sz="2400" dirty="0"/>
              <a:t>苹果：</a:t>
            </a:r>
            <a:r>
              <a:rPr lang="en-US" altLang="zh-CN" sz="2400" dirty="0"/>
              <a:t>SIRI</a:t>
            </a:r>
          </a:p>
          <a:p>
            <a:pPr algn="just" eaLnBrk="1" hangingPunct="1">
              <a:lnSpc>
                <a:spcPct val="110000"/>
              </a:lnSpc>
            </a:pPr>
            <a:endParaRPr lang="zh-CN" altLang="en-US" sz="2800" dirty="0"/>
          </a:p>
        </p:txBody>
      </p:sp>
      <p:pic>
        <p:nvPicPr>
          <p:cNvPr id="9318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991420"/>
            <a:ext cx="8968482"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3059832" y="1124744"/>
            <a:ext cx="5968042" cy="2771401"/>
          </a:xfrm>
          <a:prstGeom prst="rect">
            <a:avLst/>
          </a:prstGeom>
        </p:spPr>
      </p:pic>
    </p:spTree>
    <p:extLst>
      <p:ext uri="{BB962C8B-B14F-4D97-AF65-F5344CB8AC3E}">
        <p14:creationId xmlns:p14="http://schemas.microsoft.com/office/powerpoint/2010/main" val="245662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1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18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18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187">
                                            <p:txEl>
                                              <p:pRg st="5" end="5"/>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4"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3188"/>
                                        </p:tgtEl>
                                        <p:attrNameLst>
                                          <p:attrName>style.visibility</p:attrName>
                                        </p:attrNameLst>
                                      </p:cBhvr>
                                      <p:to>
                                        <p:strVal val="visible"/>
                                      </p:to>
                                    </p:set>
                                    <p:anim calcmode="lin" valueType="num">
                                      <p:cBhvr additive="base">
                                        <p:cTn id="26" dur="500" fill="hold"/>
                                        <p:tgtEl>
                                          <p:spTgt spid="93188"/>
                                        </p:tgtEl>
                                        <p:attrNameLst>
                                          <p:attrName>ppt_x</p:attrName>
                                        </p:attrNameLst>
                                      </p:cBhvr>
                                      <p:tavLst>
                                        <p:tav tm="0">
                                          <p:val>
                                            <p:strVal val="#ppt_x"/>
                                          </p:val>
                                        </p:tav>
                                        <p:tav tm="100000">
                                          <p:val>
                                            <p:strVal val="#ppt_x"/>
                                          </p:val>
                                        </p:tav>
                                      </p:tavLst>
                                    </p:anim>
                                    <p:anim calcmode="lin" valueType="num">
                                      <p:cBhvr additive="base">
                                        <p:cTn id="27" dur="500" fill="hold"/>
                                        <p:tgtEl>
                                          <p:spTgt spid="931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a:p>
          <a:p>
            <a:pPr marL="342900" lvl="1" indent="-342900">
              <a:buFont typeface="Arial" pitchFamily="34" charset="0"/>
              <a:buChar char="•"/>
            </a:pPr>
            <a:r>
              <a:rPr lang="zh-CN" altLang="en-US" dirty="0"/>
              <a:t>龙泉寺 贤二机器僧用佛法跟人对话聊天，回答颇为机智，被称为佛教界的“</a:t>
            </a:r>
            <a:r>
              <a:rPr lang="en-US" altLang="zh-CN" dirty="0"/>
              <a:t>Siri”</a:t>
            </a:r>
            <a:r>
              <a:rPr lang="zh-CN" altLang="en-US" dirty="0"/>
              <a:t>。 </a:t>
            </a:r>
            <a:endParaRPr lang="en-US" altLang="zh-CN" dirty="0"/>
          </a:p>
          <a:p>
            <a:r>
              <a:rPr lang="zh-CN" altLang="en-US" dirty="0"/>
              <a:t>中国移动</a:t>
            </a:r>
          </a:p>
        </p:txBody>
      </p:sp>
      <p:pic>
        <p:nvPicPr>
          <p:cNvPr id="5" name="Picture 2" descr="https://timgsa.baidu.com/timg?image&amp;quality=80&amp;size=b9999_10000&amp;sec=1490641913506&amp;di=20dbb1aa4c4d9bf4b75bf27989582567&amp;imgtype=0&amp;src=http%3A%2F%2Fdata.useit.com.cn%2Fuseitdata%2Fforum%2F201510%2F21%2F094707mp8xhllcz2o3o3vc.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704"/>
          <a:stretch/>
        </p:blipFill>
        <p:spPr bwMode="auto">
          <a:xfrm>
            <a:off x="3347863" y="3356992"/>
            <a:ext cx="4870241" cy="285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165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问答系统种类</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1. </a:t>
            </a:r>
            <a:r>
              <a:rPr lang="zh-CN" altLang="en-US" dirty="0"/>
              <a:t>根据问题所属的知识领域来分类：</a:t>
            </a:r>
            <a:endParaRPr lang="en-US" altLang="zh-CN" dirty="0"/>
          </a:p>
          <a:p>
            <a:r>
              <a:rPr lang="en-US" altLang="zh-CN" dirty="0"/>
              <a:t>2.</a:t>
            </a:r>
            <a:r>
              <a:rPr lang="zh-CN" altLang="en-US" dirty="0"/>
              <a:t>根据答案生成阶段的技术分类：</a:t>
            </a:r>
          </a:p>
          <a:p>
            <a:r>
              <a:rPr lang="en-US" altLang="zh-CN" dirty="0"/>
              <a:t>3.</a:t>
            </a:r>
            <a:r>
              <a:rPr lang="zh-CN" altLang="en-US" dirty="0"/>
              <a:t>依据答案来源分类：</a:t>
            </a:r>
          </a:p>
          <a:p>
            <a:pPr lvl="1"/>
            <a:r>
              <a:rPr lang="zh-CN" altLang="en-US" dirty="0"/>
              <a:t>用户协同</a:t>
            </a:r>
            <a:endParaRPr lang="en-US" altLang="zh-CN" dirty="0"/>
          </a:p>
          <a:p>
            <a:pPr lvl="2"/>
            <a:r>
              <a:rPr lang="zh-CN" altLang="en-US" dirty="0"/>
              <a:t>百度知道、</a:t>
            </a:r>
            <a:r>
              <a:rPr lang="zh-CN" altLang="en-US" dirty="0">
                <a:hlinkClick r:id="rId2"/>
              </a:rPr>
              <a:t>新浪爱问</a:t>
            </a:r>
            <a:r>
              <a:rPr lang="zh-CN" altLang="en-US" dirty="0"/>
              <a:t>、</a:t>
            </a:r>
            <a:r>
              <a:rPr lang="zh-CN" altLang="en-US" dirty="0">
                <a:hlinkClick r:id="rId3"/>
              </a:rPr>
              <a:t>天涯问答</a:t>
            </a:r>
            <a:r>
              <a:rPr lang="zh-CN" altLang="en-US" dirty="0"/>
              <a:t>、雅虎知识堂、果壳、</a:t>
            </a:r>
            <a:r>
              <a:rPr lang="zh-CN" altLang="en-US" dirty="0">
                <a:hlinkClick r:id="rId4"/>
              </a:rPr>
              <a:t>知乎</a:t>
            </a:r>
            <a:r>
              <a:rPr lang="zh-CN" altLang="en-US" dirty="0"/>
              <a:t>网</a:t>
            </a:r>
            <a:endParaRPr lang="en-US" altLang="zh-CN" dirty="0"/>
          </a:p>
          <a:p>
            <a:pPr lvl="1"/>
            <a:r>
              <a:rPr lang="zh-CN" altLang="en-US" dirty="0"/>
              <a:t>基于</a:t>
            </a:r>
            <a:r>
              <a:rPr lang="en-US" altLang="zh-CN" dirty="0"/>
              <a:t>IR</a:t>
            </a:r>
          </a:p>
          <a:p>
            <a:pPr lvl="2"/>
            <a:r>
              <a:rPr lang="zh-CN" altLang="en-US" dirty="0"/>
              <a:t>问答对的问答系统</a:t>
            </a:r>
            <a:endParaRPr lang="en-US" altLang="zh-CN" dirty="0"/>
          </a:p>
          <a:p>
            <a:pPr lvl="2"/>
            <a:r>
              <a:rPr lang="zh-CN" altLang="en-US" dirty="0"/>
              <a:t>机器阅读理解的问答系统</a:t>
            </a:r>
            <a:endParaRPr lang="en-US" altLang="zh-CN" dirty="0"/>
          </a:p>
          <a:p>
            <a:pPr lvl="1"/>
            <a:r>
              <a:rPr lang="zh-CN" altLang="en-US" dirty="0"/>
              <a:t>基于</a:t>
            </a:r>
            <a:r>
              <a:rPr lang="en-US" altLang="zh-CN" dirty="0"/>
              <a:t>KB</a:t>
            </a:r>
          </a:p>
          <a:p>
            <a:pPr lvl="1"/>
            <a:endParaRPr lang="en-US" altLang="zh-CN" dirty="0"/>
          </a:p>
          <a:p>
            <a:endParaRPr lang="zh-CN" altLang="en-US" dirty="0"/>
          </a:p>
        </p:txBody>
      </p:sp>
    </p:spTree>
    <p:extLst>
      <p:ext uri="{BB962C8B-B14F-4D97-AF65-F5344CB8AC3E}">
        <p14:creationId xmlns:p14="http://schemas.microsoft.com/office/powerpoint/2010/main" val="1948630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119063"/>
            <a:ext cx="6886575" cy="661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38807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866775"/>
            <a:ext cx="8568952"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31756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 </a:t>
            </a:r>
            <a:r>
              <a:rPr lang="zh-CN" altLang="en-US" sz="3600" b="1" dirty="0"/>
              <a:t>基于知识图谱问答系统（</a:t>
            </a:r>
            <a:r>
              <a:rPr lang="en-US" altLang="zh-CN" sz="3600" b="1" dirty="0"/>
              <a:t>KB-QA</a:t>
            </a:r>
            <a:r>
              <a:rPr lang="zh-CN" altLang="en-US" sz="3600" b="1" dirty="0"/>
              <a:t>）</a:t>
            </a:r>
            <a:endParaRPr lang="zh-CN" altLang="en-US" sz="3600" dirty="0"/>
          </a:p>
        </p:txBody>
      </p:sp>
      <p:sp>
        <p:nvSpPr>
          <p:cNvPr id="3" name="内容占位符 2"/>
          <p:cNvSpPr>
            <a:spLocks noGrp="1"/>
          </p:cNvSpPr>
          <p:nvPr>
            <p:ph idx="1"/>
          </p:nvPr>
        </p:nvSpPr>
        <p:spPr/>
        <p:txBody>
          <a:bodyPr>
            <a:normAutofit/>
          </a:bodyPr>
          <a:lstStyle/>
          <a:p>
            <a:r>
              <a:rPr lang="zh-CN" altLang="en-US" dirty="0"/>
              <a:t>给定自然语言处理问题，通过对问题进行语义理解和解析</a:t>
            </a:r>
            <a:endParaRPr lang="en-US" altLang="zh-CN" dirty="0"/>
          </a:p>
          <a:p>
            <a:r>
              <a:rPr lang="zh-CN" altLang="en-US" dirty="0"/>
              <a:t>进而利用知识库进行查询、推理得出答案</a:t>
            </a:r>
            <a:endParaRPr lang="en-US" altLang="zh-CN" dirty="0"/>
          </a:p>
          <a:p>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500034" y="3357562"/>
            <a:ext cx="7786710" cy="3086497"/>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fontScale="90000"/>
          </a:bodyPr>
          <a:lstStyle/>
          <a:p>
            <a:pPr eaLnBrk="1" hangingPunct="1"/>
            <a:r>
              <a:rPr lang="en-US" sz="3600">
                <a:latin typeface="Calibri" charset="0"/>
                <a:ea typeface="ＭＳ Ｐゴシック" charset="0"/>
                <a:cs typeface="ＭＳ Ｐゴシック" charset="0"/>
              </a:rPr>
              <a:t>IR vs. databases:</a:t>
            </a:r>
            <a:br>
              <a:rPr lang="en-US" sz="3600">
                <a:latin typeface="Calibri" charset="0"/>
                <a:ea typeface="ＭＳ Ｐゴシック" charset="0"/>
                <a:cs typeface="ＭＳ Ｐゴシック" charset="0"/>
              </a:rPr>
            </a:br>
            <a:r>
              <a:rPr lang="en-US" sz="3600">
                <a:latin typeface="Calibri" charset="0"/>
                <a:ea typeface="ＭＳ Ｐゴシック" charset="0"/>
                <a:cs typeface="ＭＳ Ｐゴシック" charset="0"/>
              </a:rPr>
              <a:t>Structured vs unstructured data</a:t>
            </a:r>
          </a:p>
        </p:txBody>
      </p:sp>
      <p:sp>
        <p:nvSpPr>
          <p:cNvPr id="60419"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Structured data tends to refer to information in “tables”</a:t>
            </a:r>
          </a:p>
        </p:txBody>
      </p:sp>
      <p:sp>
        <p:nvSpPr>
          <p:cNvPr id="60420"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83F905B5-E59E-184C-8413-0105356D0FE5}" type="slidenum">
              <a:rPr lang="en-US" sz="1200">
                <a:solidFill>
                  <a:srgbClr val="898989"/>
                </a:solidFill>
                <a:latin typeface="Calibri" charset="0"/>
              </a:rPr>
              <a:pPr eaLnBrk="1" hangingPunct="1"/>
              <a:t>8</a:t>
            </a:fld>
            <a:endParaRPr lang="en-US" sz="1200">
              <a:solidFill>
                <a:srgbClr val="898989"/>
              </a:solidFill>
              <a:latin typeface="Calibri" charset="0"/>
            </a:endParaRPr>
          </a:p>
        </p:txBody>
      </p:sp>
      <p:sp>
        <p:nvSpPr>
          <p:cNvPr id="60421" name="Rectangle 4"/>
          <p:cNvSpPr>
            <a:spLocks noChangeArrowheads="1"/>
          </p:cNvSpPr>
          <p:nvPr/>
        </p:nvSpPr>
        <p:spPr bwMode="auto">
          <a:xfrm>
            <a:off x="1524000" y="2667000"/>
            <a:ext cx="6172200" cy="220980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0422" name="Rectangle 5"/>
          <p:cNvSpPr>
            <a:spLocks noChangeArrowheads="1"/>
          </p:cNvSpPr>
          <p:nvPr/>
        </p:nvSpPr>
        <p:spPr bwMode="auto">
          <a:xfrm>
            <a:off x="1524000" y="3200400"/>
            <a:ext cx="61722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0423" name="Rectangle 6"/>
          <p:cNvSpPr>
            <a:spLocks noChangeArrowheads="1"/>
          </p:cNvSpPr>
          <p:nvPr/>
        </p:nvSpPr>
        <p:spPr bwMode="auto">
          <a:xfrm>
            <a:off x="1524000" y="3733800"/>
            <a:ext cx="61722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0424" name="Rectangle 7"/>
          <p:cNvSpPr>
            <a:spLocks noChangeArrowheads="1"/>
          </p:cNvSpPr>
          <p:nvPr/>
        </p:nvSpPr>
        <p:spPr bwMode="auto">
          <a:xfrm>
            <a:off x="3429000" y="2667000"/>
            <a:ext cx="2362200" cy="220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0425" name="Text Box 8"/>
          <p:cNvSpPr txBox="1">
            <a:spLocks noChangeArrowheads="1"/>
          </p:cNvSpPr>
          <p:nvPr/>
        </p:nvSpPr>
        <p:spPr bwMode="auto">
          <a:xfrm>
            <a:off x="1658938" y="2743200"/>
            <a:ext cx="15414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a:t>Employee</a:t>
            </a:r>
          </a:p>
        </p:txBody>
      </p:sp>
      <p:sp>
        <p:nvSpPr>
          <p:cNvPr id="60426" name="Text Box 9"/>
          <p:cNvSpPr txBox="1">
            <a:spLocks noChangeArrowheads="1"/>
          </p:cNvSpPr>
          <p:nvPr/>
        </p:nvSpPr>
        <p:spPr bwMode="auto">
          <a:xfrm>
            <a:off x="3944938" y="2743200"/>
            <a:ext cx="13890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a:t>Manager</a:t>
            </a:r>
          </a:p>
        </p:txBody>
      </p:sp>
      <p:sp>
        <p:nvSpPr>
          <p:cNvPr id="60427" name="Text Box 10"/>
          <p:cNvSpPr txBox="1">
            <a:spLocks noChangeArrowheads="1"/>
          </p:cNvSpPr>
          <p:nvPr/>
        </p:nvSpPr>
        <p:spPr bwMode="auto">
          <a:xfrm>
            <a:off x="6183313" y="2743200"/>
            <a:ext cx="10493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a:t>Salary</a:t>
            </a:r>
          </a:p>
        </p:txBody>
      </p:sp>
      <p:sp>
        <p:nvSpPr>
          <p:cNvPr id="60428" name="Text Box 11"/>
          <p:cNvSpPr txBox="1">
            <a:spLocks noChangeArrowheads="1"/>
          </p:cNvSpPr>
          <p:nvPr/>
        </p:nvSpPr>
        <p:spPr bwMode="auto">
          <a:xfrm>
            <a:off x="1654175" y="3276600"/>
            <a:ext cx="9636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a:t>Smith</a:t>
            </a:r>
          </a:p>
        </p:txBody>
      </p:sp>
      <p:sp>
        <p:nvSpPr>
          <p:cNvPr id="60429" name="Text Box 12"/>
          <p:cNvSpPr txBox="1">
            <a:spLocks noChangeArrowheads="1"/>
          </p:cNvSpPr>
          <p:nvPr/>
        </p:nvSpPr>
        <p:spPr bwMode="auto">
          <a:xfrm>
            <a:off x="3886200" y="3276600"/>
            <a:ext cx="9985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a:t>Jones</a:t>
            </a:r>
          </a:p>
        </p:txBody>
      </p:sp>
      <p:sp>
        <p:nvSpPr>
          <p:cNvPr id="60430" name="Text Box 13"/>
          <p:cNvSpPr txBox="1">
            <a:spLocks noChangeArrowheads="1"/>
          </p:cNvSpPr>
          <p:nvPr/>
        </p:nvSpPr>
        <p:spPr bwMode="auto">
          <a:xfrm>
            <a:off x="6205538" y="3276600"/>
            <a:ext cx="10334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a:t>50000</a:t>
            </a:r>
          </a:p>
        </p:txBody>
      </p:sp>
      <p:sp>
        <p:nvSpPr>
          <p:cNvPr id="60431" name="Text Box 14"/>
          <p:cNvSpPr txBox="1">
            <a:spLocks noChangeArrowheads="1"/>
          </p:cNvSpPr>
          <p:nvPr/>
        </p:nvSpPr>
        <p:spPr bwMode="auto">
          <a:xfrm>
            <a:off x="1658938" y="3810000"/>
            <a:ext cx="1084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a:t>Chang</a:t>
            </a:r>
          </a:p>
        </p:txBody>
      </p:sp>
      <p:sp>
        <p:nvSpPr>
          <p:cNvPr id="60432" name="Text Box 15"/>
          <p:cNvSpPr txBox="1">
            <a:spLocks noChangeArrowheads="1"/>
          </p:cNvSpPr>
          <p:nvPr/>
        </p:nvSpPr>
        <p:spPr bwMode="auto">
          <a:xfrm>
            <a:off x="3913188" y="3810000"/>
            <a:ext cx="9636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a:t>Smith</a:t>
            </a:r>
          </a:p>
        </p:txBody>
      </p:sp>
      <p:sp>
        <p:nvSpPr>
          <p:cNvPr id="60433" name="Rectangle 16"/>
          <p:cNvSpPr>
            <a:spLocks noChangeArrowheads="1"/>
          </p:cNvSpPr>
          <p:nvPr/>
        </p:nvSpPr>
        <p:spPr bwMode="auto">
          <a:xfrm>
            <a:off x="1524000" y="3200400"/>
            <a:ext cx="6172200" cy="76200"/>
          </a:xfrm>
          <a:prstGeom prst="rect">
            <a:avLst/>
          </a:prstGeom>
          <a:solidFill>
            <a:schemeClr val="accent5"/>
          </a:solidFill>
          <a:ln w="9525">
            <a:solidFill>
              <a:schemeClr val="tx1"/>
            </a:solidFill>
            <a:miter lim="800000"/>
            <a:headEnd/>
            <a:tailEnd/>
          </a:ln>
        </p:spPr>
        <p:txBody>
          <a:bodyPr wrap="none" anchor="ctr"/>
          <a:lstStyle/>
          <a:p>
            <a:endParaRPr lang="en-US"/>
          </a:p>
        </p:txBody>
      </p:sp>
      <p:sp>
        <p:nvSpPr>
          <p:cNvPr id="60434" name="Text Box 17"/>
          <p:cNvSpPr txBox="1">
            <a:spLocks noChangeArrowheads="1"/>
          </p:cNvSpPr>
          <p:nvPr/>
        </p:nvSpPr>
        <p:spPr bwMode="auto">
          <a:xfrm>
            <a:off x="6205538" y="3810000"/>
            <a:ext cx="10334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a:t>60000</a:t>
            </a:r>
          </a:p>
        </p:txBody>
      </p:sp>
      <p:sp>
        <p:nvSpPr>
          <p:cNvPr id="60435" name="Text Box 18"/>
          <p:cNvSpPr txBox="1">
            <a:spLocks noChangeArrowheads="1"/>
          </p:cNvSpPr>
          <p:nvPr/>
        </p:nvSpPr>
        <p:spPr bwMode="auto">
          <a:xfrm>
            <a:off x="6205538" y="4343400"/>
            <a:ext cx="10334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a:t>50000</a:t>
            </a:r>
          </a:p>
        </p:txBody>
      </p:sp>
      <p:sp>
        <p:nvSpPr>
          <p:cNvPr id="60436" name="Text Box 19"/>
          <p:cNvSpPr txBox="1">
            <a:spLocks noChangeArrowheads="1"/>
          </p:cNvSpPr>
          <p:nvPr/>
        </p:nvSpPr>
        <p:spPr bwMode="auto">
          <a:xfrm>
            <a:off x="1676400" y="4343400"/>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a:t>Ivy</a:t>
            </a:r>
          </a:p>
        </p:txBody>
      </p:sp>
      <p:sp>
        <p:nvSpPr>
          <p:cNvPr id="60437" name="Text Box 20"/>
          <p:cNvSpPr txBox="1">
            <a:spLocks noChangeArrowheads="1"/>
          </p:cNvSpPr>
          <p:nvPr/>
        </p:nvSpPr>
        <p:spPr bwMode="auto">
          <a:xfrm>
            <a:off x="3913188" y="4343400"/>
            <a:ext cx="9636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gn="ctr" eaLnBrk="1" hangingPunct="1"/>
            <a:r>
              <a:rPr lang="en-US" dirty="0"/>
              <a:t>Smith</a:t>
            </a:r>
          </a:p>
        </p:txBody>
      </p:sp>
      <p:sp>
        <p:nvSpPr>
          <p:cNvPr id="60438" name="Text Box 21"/>
          <p:cNvSpPr txBox="1">
            <a:spLocks noChangeArrowheads="1"/>
          </p:cNvSpPr>
          <p:nvPr/>
        </p:nvSpPr>
        <p:spPr bwMode="auto">
          <a:xfrm>
            <a:off x="838200" y="5283111"/>
            <a:ext cx="7618542"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dirty="0"/>
              <a:t>Typically allows numerical range and exact match</a:t>
            </a:r>
          </a:p>
          <a:p>
            <a:pPr eaLnBrk="1" hangingPunct="1"/>
            <a:r>
              <a:rPr lang="en-US" dirty="0"/>
              <a:t>(for text) queries, e.g.,</a:t>
            </a:r>
          </a:p>
          <a:p>
            <a:pPr eaLnBrk="1" hangingPunct="1"/>
            <a:r>
              <a:rPr lang="en-US" i="1" dirty="0"/>
              <a:t>    Salary &lt; 60000 AND Manager = Smith</a:t>
            </a:r>
            <a:r>
              <a:rPr lang="en-US" dirty="0"/>
              <a:t>.</a:t>
            </a:r>
          </a:p>
        </p:txBody>
      </p:sp>
    </p:spTree>
    <p:extLst>
      <p:ext uri="{BB962C8B-B14F-4D97-AF65-F5344CB8AC3E}">
        <p14:creationId xmlns:p14="http://schemas.microsoft.com/office/powerpoint/2010/main" val="781826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知识图谱应用</a:t>
            </a:r>
            <a:r>
              <a:rPr lang="en-US" altLang="zh-CN" dirty="0">
                <a:sym typeface="Wingdings" panose="05000000000000000000" pitchFamily="2" charset="2"/>
              </a:rPr>
              <a:t></a:t>
            </a:r>
            <a:r>
              <a:rPr lang="zh-CN" altLang="en-US" dirty="0"/>
              <a:t>自动推理</a:t>
            </a:r>
          </a:p>
        </p:txBody>
      </p:sp>
      <p:pic>
        <p:nvPicPr>
          <p:cNvPr id="4" name="内容占位符 3"/>
          <p:cNvPicPr>
            <a:picLocks noGrp="1" noChangeAspect="1"/>
          </p:cNvPicPr>
          <p:nvPr>
            <p:ph idx="1"/>
          </p:nvPr>
        </p:nvPicPr>
        <p:blipFill>
          <a:blip r:embed="rId2"/>
          <a:stretch>
            <a:fillRect/>
          </a:stretch>
        </p:blipFill>
        <p:spPr>
          <a:xfrm>
            <a:off x="467544" y="1556792"/>
            <a:ext cx="8229600" cy="4968552"/>
          </a:xfrm>
          <a:prstGeom prst="rect">
            <a:avLst/>
          </a:prstGeom>
        </p:spPr>
      </p:pic>
    </p:spTree>
    <p:extLst>
      <p:ext uri="{BB962C8B-B14F-4D97-AF65-F5344CB8AC3E}">
        <p14:creationId xmlns:p14="http://schemas.microsoft.com/office/powerpoint/2010/main" val="30656867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知识库问答的主流方法</a:t>
            </a:r>
            <a:endParaRPr lang="zh-CN" altLang="en-US" dirty="0"/>
          </a:p>
        </p:txBody>
      </p:sp>
      <p:sp>
        <p:nvSpPr>
          <p:cNvPr id="3" name="内容占位符 2"/>
          <p:cNvSpPr>
            <a:spLocks noGrp="1"/>
          </p:cNvSpPr>
          <p:nvPr>
            <p:ph idx="1"/>
          </p:nvPr>
        </p:nvSpPr>
        <p:spPr>
          <a:xfrm>
            <a:off x="457200" y="1600200"/>
            <a:ext cx="8229600" cy="4829196"/>
          </a:xfrm>
        </p:spPr>
        <p:txBody>
          <a:bodyPr>
            <a:normAutofit fontScale="77500" lnSpcReduction="20000"/>
          </a:bodyPr>
          <a:lstStyle/>
          <a:p>
            <a:r>
              <a:rPr lang="zh-CN" altLang="en-US" dirty="0"/>
              <a:t>基于符号表示的</a:t>
            </a:r>
            <a:r>
              <a:rPr lang="en-US" altLang="zh-CN" dirty="0"/>
              <a:t>KB-QA</a:t>
            </a:r>
            <a:r>
              <a:rPr lang="zh-CN" altLang="en-US" dirty="0"/>
              <a:t>（传统的语义解析方法）</a:t>
            </a:r>
            <a:endParaRPr lang="en-US" altLang="zh-CN" dirty="0"/>
          </a:p>
          <a:p>
            <a:pPr lvl="1"/>
            <a:r>
              <a:rPr lang="zh-CN" altLang="en-US" dirty="0"/>
              <a:t>偏语言学的方法，</a:t>
            </a:r>
            <a:endParaRPr lang="en-US" altLang="zh-CN" dirty="0"/>
          </a:p>
          <a:p>
            <a:pPr lvl="1"/>
            <a:r>
              <a:rPr lang="zh-CN" altLang="en-US" dirty="0"/>
              <a:t>将自然语言转化为一系列形式化的逻辑形式，通过对逻辑形式进行自底向上的解析，得到一种可以表达整个问题语义的逻辑形式</a:t>
            </a:r>
            <a:endParaRPr lang="en-US" altLang="zh-CN" dirty="0"/>
          </a:p>
          <a:p>
            <a:pPr lvl="2"/>
            <a:r>
              <a:rPr lang="zh-CN" altLang="en-US" dirty="0"/>
              <a:t>问题</a:t>
            </a:r>
            <a:r>
              <a:rPr lang="en-US" altLang="zh-CN" dirty="0"/>
              <a:t>-&gt;</a:t>
            </a:r>
            <a:r>
              <a:rPr lang="zh-CN" altLang="en-US" dirty="0"/>
              <a:t>短语检测</a:t>
            </a:r>
            <a:r>
              <a:rPr lang="en-US" altLang="zh-CN" dirty="0"/>
              <a:t>-&gt;</a:t>
            </a:r>
            <a:r>
              <a:rPr lang="zh-CN" altLang="en-US" dirty="0"/>
              <a:t>资源映射</a:t>
            </a:r>
            <a:r>
              <a:rPr lang="en-US" altLang="zh-CN" dirty="0"/>
              <a:t>-&gt;</a:t>
            </a:r>
            <a:r>
              <a:rPr lang="zh-CN" altLang="en-US" dirty="0"/>
              <a:t>语义组合</a:t>
            </a:r>
            <a:r>
              <a:rPr lang="en-US" altLang="zh-CN" dirty="0"/>
              <a:t>-&gt;</a:t>
            </a:r>
            <a:r>
              <a:rPr lang="zh-CN" altLang="en-US" dirty="0"/>
              <a:t>逻辑表达式</a:t>
            </a:r>
            <a:endParaRPr lang="en-US" altLang="zh-CN" dirty="0"/>
          </a:p>
          <a:p>
            <a:pPr lvl="1"/>
            <a:r>
              <a:rPr lang="zh-CN" altLang="en-US" dirty="0"/>
              <a:t>通过相应的查询语句在知识库中进行查询，从而得出答案。</a:t>
            </a:r>
          </a:p>
          <a:p>
            <a:r>
              <a:rPr lang="zh-CN" altLang="en-US" dirty="0"/>
              <a:t>基于向量表示的</a:t>
            </a:r>
            <a:r>
              <a:rPr lang="en-US" altLang="zh-CN" dirty="0"/>
              <a:t>KB-QA</a:t>
            </a:r>
            <a:r>
              <a:rPr lang="zh-CN" altLang="en-US" dirty="0"/>
              <a:t>（知识表示学习的方法）</a:t>
            </a:r>
            <a:endParaRPr lang="en-US" altLang="zh-CN" dirty="0"/>
          </a:p>
          <a:p>
            <a:pPr lvl="1"/>
            <a:r>
              <a:rPr lang="zh-CN" altLang="en-US" dirty="0"/>
              <a:t>把知识库问答看做一个语义匹配过程。</a:t>
            </a:r>
            <a:endParaRPr lang="en-US" altLang="zh-CN" dirty="0"/>
          </a:p>
          <a:p>
            <a:pPr lvl="1"/>
            <a:r>
              <a:rPr lang="zh-CN" altLang="en-US" dirty="0"/>
              <a:t>问句语义向量与知识库中实体、边的语义向量相似度计算的过程。</a:t>
            </a:r>
            <a:endParaRPr lang="en-US" altLang="zh-CN" dirty="0"/>
          </a:p>
          <a:p>
            <a:pPr lvl="2"/>
            <a:r>
              <a:rPr lang="zh-CN" altLang="en-US" dirty="0"/>
              <a:t>通过表示学习知识库以及用户问题的语义表示，得到低维空间的数值向量</a:t>
            </a:r>
          </a:p>
          <a:p>
            <a:pPr lvl="2"/>
            <a:r>
              <a:rPr lang="zh-CN" altLang="en-US" dirty="0"/>
              <a:t>问题和答案映射向量</a:t>
            </a:r>
            <a:r>
              <a:rPr lang="en-US" altLang="zh-CN" dirty="0"/>
              <a:t>-&gt;</a:t>
            </a:r>
            <a:r>
              <a:rPr lang="zh-CN" altLang="en-US" dirty="0"/>
              <a:t>向量匹配</a:t>
            </a:r>
            <a:r>
              <a:rPr lang="en-US" altLang="zh-CN" dirty="0"/>
              <a:t>-&gt;</a:t>
            </a:r>
            <a:r>
              <a:rPr lang="zh-CN" altLang="en-US" dirty="0"/>
              <a:t>计算问题</a:t>
            </a:r>
            <a:r>
              <a:rPr lang="en-US" altLang="zh-CN" dirty="0"/>
              <a:t>-</a:t>
            </a:r>
            <a:r>
              <a:rPr lang="zh-CN" altLang="en-US" dirty="0"/>
              <a:t>答案</a:t>
            </a:r>
            <a:r>
              <a:rPr lang="en-US" altLang="zh-CN" dirty="0"/>
              <a:t>score-&gt;</a:t>
            </a:r>
            <a:r>
              <a:rPr lang="zh-CN" altLang="en-US" dirty="0"/>
              <a:t>优化问题</a:t>
            </a:r>
            <a:r>
              <a:rPr lang="en-US" altLang="zh-CN" dirty="0"/>
              <a:t>-&gt;</a:t>
            </a:r>
            <a:r>
              <a:rPr lang="zh-CN" altLang="en-US" dirty="0"/>
              <a:t>候选答案选择</a:t>
            </a:r>
          </a:p>
        </p:txBody>
      </p:sp>
    </p:spTree>
    <p:extLst>
      <p:ext uri="{BB962C8B-B14F-4D97-AF65-F5344CB8AC3E}">
        <p14:creationId xmlns:p14="http://schemas.microsoft.com/office/powerpoint/2010/main" val="15461312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比较基于符号和向量的方法</a:t>
            </a:r>
            <a:endParaRPr lang="zh-CN" altLang="en-US" dirty="0"/>
          </a:p>
        </p:txBody>
      </p:sp>
      <p:sp>
        <p:nvSpPr>
          <p:cNvPr id="3" name="内容占位符 2"/>
          <p:cNvSpPr>
            <a:spLocks noGrp="1"/>
          </p:cNvSpPr>
          <p:nvPr>
            <p:ph idx="1"/>
          </p:nvPr>
        </p:nvSpPr>
        <p:spPr/>
        <p:txBody>
          <a:bodyPr>
            <a:normAutofit/>
          </a:bodyPr>
          <a:lstStyle/>
          <a:p>
            <a:r>
              <a:rPr lang="en-US" altLang="zh-CN" dirty="0"/>
              <a:t>1</a:t>
            </a:r>
            <a:r>
              <a:rPr lang="zh-CN" altLang="en-US" dirty="0"/>
              <a:t>）基于符号的方法，</a:t>
            </a:r>
            <a:endParaRPr lang="en-US" altLang="zh-CN" dirty="0"/>
          </a:p>
          <a:p>
            <a:pPr lvl="1"/>
            <a:r>
              <a:rPr lang="zh-CN" altLang="en-US" dirty="0"/>
              <a:t>缺点是需要大量的人工规则，构建难度相对较大。</a:t>
            </a:r>
            <a:endParaRPr lang="en-US" altLang="zh-CN" dirty="0"/>
          </a:p>
          <a:p>
            <a:pPr lvl="1"/>
            <a:r>
              <a:rPr lang="zh-CN" altLang="en-US" dirty="0"/>
              <a:t>优点是通过规则可以回答更加复杂的问题，有较强的可解释性</a:t>
            </a:r>
            <a:r>
              <a:rPr lang="en-US" altLang="zh-CN" dirty="0"/>
              <a:t>.</a:t>
            </a:r>
          </a:p>
          <a:p>
            <a:r>
              <a:rPr lang="en-US" altLang="zh-CN" dirty="0"/>
              <a:t>2</a:t>
            </a:r>
            <a:r>
              <a:rPr lang="zh-CN" altLang="en-US" dirty="0"/>
              <a:t>）基于向量的方法，</a:t>
            </a:r>
            <a:endParaRPr lang="en-US" altLang="zh-CN" dirty="0"/>
          </a:p>
          <a:p>
            <a:pPr lvl="1"/>
            <a:r>
              <a:rPr lang="zh-CN" altLang="en-US" dirty="0"/>
              <a:t>缺点是目前只能回答简单问题，可解释性差。</a:t>
            </a:r>
            <a:endParaRPr lang="en-US" altLang="zh-CN" dirty="0"/>
          </a:p>
          <a:p>
            <a:pPr lvl="1"/>
            <a:r>
              <a:rPr lang="zh-CN" altLang="en-US" dirty="0"/>
              <a:t>优点是不需要人工规则，构建难度相对较小。</a:t>
            </a:r>
          </a:p>
          <a:p>
            <a:endParaRPr lang="zh-CN" altLang="en-US" dirty="0"/>
          </a:p>
        </p:txBody>
      </p:sp>
    </p:spTree>
    <p:extLst>
      <p:ext uri="{BB962C8B-B14F-4D97-AF65-F5344CB8AC3E}">
        <p14:creationId xmlns:p14="http://schemas.microsoft.com/office/powerpoint/2010/main" val="14839812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Wingdings" panose="05000000000000000000" pitchFamily="2" charset="2"/>
              </a:rPr>
              <a:t>知识的表示学习</a:t>
            </a:r>
            <a:r>
              <a:rPr lang="en-US" altLang="zh-CN" dirty="0">
                <a:sym typeface="Wingdings" panose="05000000000000000000" pitchFamily="2" charset="2"/>
              </a:rPr>
              <a:t>-Represent Learning</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3"/>
            <a:ext cx="8280920" cy="4824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363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常用数据集</a:t>
            </a:r>
          </a:p>
        </p:txBody>
      </p:sp>
      <p:sp>
        <p:nvSpPr>
          <p:cNvPr id="3" name="内容占位符 2"/>
          <p:cNvSpPr>
            <a:spLocks noGrp="1"/>
          </p:cNvSpPr>
          <p:nvPr>
            <p:ph idx="1"/>
          </p:nvPr>
        </p:nvSpPr>
        <p:spPr/>
        <p:txBody>
          <a:bodyPr>
            <a:normAutofit fontScale="92500" lnSpcReduction="20000"/>
          </a:bodyPr>
          <a:lstStyle/>
          <a:p>
            <a:r>
              <a:rPr lang="en-US" altLang="zh-CN" dirty="0" err="1"/>
              <a:t>WebQuestion</a:t>
            </a:r>
            <a:endParaRPr lang="en-US" altLang="zh-CN" dirty="0"/>
          </a:p>
          <a:p>
            <a:pPr lvl="1"/>
            <a:r>
              <a:rPr lang="zh-CN" altLang="en-US" dirty="0"/>
              <a:t>使用</a:t>
            </a:r>
            <a:r>
              <a:rPr lang="en-US" dirty="0"/>
              <a:t>Google Suggest API</a:t>
            </a:r>
            <a:r>
              <a:rPr lang="zh-CN" altLang="en-US" dirty="0"/>
              <a:t>获取以</a:t>
            </a:r>
            <a:r>
              <a:rPr lang="en-US" dirty="0" err="1"/>
              <a:t>wh-word（what，who，why，where，whose</a:t>
            </a:r>
            <a:r>
              <a:rPr lang="en-US" dirty="0"/>
              <a:t>...）</a:t>
            </a:r>
            <a:r>
              <a:rPr lang="zh-CN" altLang="en-US" dirty="0"/>
              <a:t>为开头且只包含一个实体的问题</a:t>
            </a:r>
            <a:endParaRPr lang="en-US" altLang="zh-CN" dirty="0"/>
          </a:p>
          <a:p>
            <a:pPr lvl="1"/>
            <a:r>
              <a:rPr lang="zh-CN" altLang="en-US" dirty="0"/>
              <a:t>工人回答答案。</a:t>
            </a:r>
            <a:endParaRPr lang="en-US" altLang="zh-CN" dirty="0"/>
          </a:p>
          <a:p>
            <a:pPr lvl="2"/>
            <a:r>
              <a:rPr lang="zh-CN" altLang="en-US" dirty="0"/>
              <a:t>对答案进行了限制，只能把答案设置为</a:t>
            </a:r>
            <a:r>
              <a:rPr lang="en-US" dirty="0">
                <a:solidFill>
                  <a:srgbClr val="FF0000"/>
                </a:solidFill>
              </a:rPr>
              <a:t>Freebase</a:t>
            </a:r>
            <a:r>
              <a:rPr lang="zh-CN" altLang="en-US" dirty="0"/>
              <a:t>上的实体（</a:t>
            </a:r>
            <a:r>
              <a:rPr lang="en-US" dirty="0"/>
              <a:t>entity），</a:t>
            </a:r>
            <a:r>
              <a:rPr lang="zh-CN" altLang="en-US" dirty="0"/>
              <a:t>实体列表，值（</a:t>
            </a:r>
            <a:r>
              <a:rPr lang="en-US" dirty="0"/>
              <a:t>value）</a:t>
            </a:r>
            <a:r>
              <a:rPr lang="zh-CN" altLang="en-US" dirty="0"/>
              <a:t>或者</a:t>
            </a:r>
            <a:r>
              <a:rPr lang="en-US" dirty="0"/>
              <a:t>no-answer。</a:t>
            </a:r>
          </a:p>
          <a:p>
            <a:pPr lvl="1"/>
            <a:r>
              <a:rPr lang="zh-CN" altLang="en-US" dirty="0"/>
              <a:t>得到了</a:t>
            </a:r>
            <a:r>
              <a:rPr lang="en-US" altLang="zh-CN" dirty="0"/>
              <a:t>5,810</a:t>
            </a:r>
            <a:r>
              <a:rPr lang="zh-CN" altLang="en-US" dirty="0"/>
              <a:t>组问题答案对，</a:t>
            </a:r>
            <a:endParaRPr lang="en-US" altLang="zh-CN" dirty="0"/>
          </a:p>
          <a:p>
            <a:pPr lvl="2"/>
            <a:r>
              <a:rPr lang="zh-CN" altLang="en-US" dirty="0"/>
              <a:t>其词汇表包含了</a:t>
            </a:r>
            <a:r>
              <a:rPr lang="en-US" altLang="zh-CN" dirty="0"/>
              <a:t>4,525</a:t>
            </a:r>
            <a:r>
              <a:rPr lang="zh-CN" altLang="en-US" dirty="0"/>
              <a:t>个词。</a:t>
            </a:r>
            <a:endParaRPr lang="en-US" altLang="zh-CN" dirty="0"/>
          </a:p>
          <a:p>
            <a:pPr lvl="2"/>
            <a:r>
              <a:rPr lang="en-US" altLang="zh-CN" dirty="0" err="1"/>
              <a:t>WebQuestion</a:t>
            </a:r>
            <a:r>
              <a:rPr lang="zh-CN" altLang="en-US" dirty="0"/>
              <a:t>还提供了每个答案对应知识库的主题节点（</a:t>
            </a:r>
            <a:r>
              <a:rPr lang="en-US" altLang="zh-CN" dirty="0"/>
              <a:t>topic node</a:t>
            </a:r>
            <a:r>
              <a:rPr lang="zh-CN" altLang="en-US" dirty="0"/>
              <a:t>）。</a:t>
            </a:r>
            <a:endParaRPr lang="en-US" altLang="zh-CN" dirty="0"/>
          </a:p>
          <a:p>
            <a:r>
              <a:rPr lang="en-US" altLang="zh-CN" dirty="0" err="1"/>
              <a:t>SimpleQuestion</a:t>
            </a:r>
            <a:r>
              <a:rPr lang="zh-CN" altLang="en-US" dirty="0"/>
              <a:t>、</a:t>
            </a:r>
            <a:r>
              <a:rPr lang="en-US" altLang="zh-CN" dirty="0"/>
              <a:t>NLPCC KBQA</a:t>
            </a:r>
            <a:r>
              <a:rPr lang="zh-CN" altLang="en-US" dirty="0"/>
              <a:t>数据集（中文）</a:t>
            </a:r>
            <a:endParaRPr lang="en-US" altLang="zh-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KB-QA </a:t>
            </a:r>
            <a:r>
              <a:rPr lang="zh-CN" altLang="en-US" dirty="0"/>
              <a:t>特点</a:t>
            </a:r>
          </a:p>
        </p:txBody>
      </p:sp>
      <p:sp>
        <p:nvSpPr>
          <p:cNvPr id="3" name="内容占位符 2"/>
          <p:cNvSpPr>
            <a:spLocks noGrp="1"/>
          </p:cNvSpPr>
          <p:nvPr>
            <p:ph idx="1"/>
          </p:nvPr>
        </p:nvSpPr>
        <p:spPr/>
        <p:txBody>
          <a:bodyPr>
            <a:normAutofit fontScale="70000" lnSpcReduction="20000"/>
          </a:bodyPr>
          <a:lstStyle/>
          <a:p>
            <a:r>
              <a:rPr lang="zh-CN" altLang="en-US" dirty="0"/>
              <a:t>答案：</a:t>
            </a:r>
            <a:endParaRPr lang="en-US" altLang="zh-CN" dirty="0"/>
          </a:p>
          <a:p>
            <a:pPr lvl="1"/>
            <a:r>
              <a:rPr lang="zh-CN" altLang="en-US" dirty="0"/>
              <a:t>回答的答案是知识库中的实体或实体关系，或者</a:t>
            </a:r>
            <a:r>
              <a:rPr lang="en-US" altLang="zh-CN" dirty="0"/>
              <a:t>no-answer</a:t>
            </a:r>
            <a:r>
              <a:rPr lang="zh-CN" altLang="en-US" dirty="0"/>
              <a:t>（即该问题在</a:t>
            </a:r>
            <a:r>
              <a:rPr lang="en-US" altLang="zh-CN" dirty="0"/>
              <a:t>KB</a:t>
            </a:r>
            <a:r>
              <a:rPr lang="zh-CN" altLang="en-US" dirty="0"/>
              <a:t>中找不到答案），</a:t>
            </a:r>
            <a:endParaRPr lang="en-US" altLang="zh-CN" dirty="0"/>
          </a:p>
          <a:p>
            <a:pPr lvl="2"/>
            <a:r>
              <a:rPr lang="zh-CN" altLang="en-US" dirty="0"/>
              <a:t>对事实性问答任务而言 ，准确率比较高。</a:t>
            </a:r>
            <a:endParaRPr lang="en-US" altLang="zh-CN" dirty="0"/>
          </a:p>
          <a:p>
            <a:pPr lvl="2"/>
            <a:r>
              <a:rPr lang="zh-CN" altLang="en-US" dirty="0"/>
              <a:t>要求知识图谱是比较大规模的，</a:t>
            </a:r>
            <a:endParaRPr lang="en-US" altLang="zh-CN" dirty="0"/>
          </a:p>
          <a:p>
            <a:pPr lvl="2"/>
            <a:r>
              <a:rPr lang="zh-CN" altLang="en-US" dirty="0"/>
              <a:t>因为</a:t>
            </a:r>
            <a:r>
              <a:rPr lang="en-US" altLang="zh-CN" dirty="0"/>
              <a:t>KB-QA</a:t>
            </a:r>
            <a:r>
              <a:rPr lang="zh-CN" altLang="en-US" dirty="0"/>
              <a:t>无法给出在知识图谱之外的答案。</a:t>
            </a:r>
            <a:endParaRPr lang="en-US" altLang="zh-CN" dirty="0"/>
          </a:p>
          <a:p>
            <a:pPr lvl="1"/>
            <a:r>
              <a:rPr lang="zh-CN" altLang="en-US" dirty="0"/>
              <a:t>当然这里答案不一定唯一，</a:t>
            </a:r>
            <a:endParaRPr lang="en-US" altLang="zh-CN" dirty="0"/>
          </a:p>
          <a:p>
            <a:pPr lvl="2"/>
            <a:r>
              <a:rPr lang="zh-CN" altLang="en-US" dirty="0"/>
              <a:t>比如 中国的城市有哪些 。</a:t>
            </a:r>
            <a:endParaRPr lang="en-US" altLang="zh-CN" dirty="0"/>
          </a:p>
          <a:p>
            <a:pPr lvl="1"/>
            <a:r>
              <a:rPr lang="zh-CN" altLang="en-US" dirty="0"/>
              <a:t>而对话系统则回复的是自然语言句子，有时甚至需要考虑上下文语境。</a:t>
            </a:r>
          </a:p>
          <a:p>
            <a:r>
              <a:rPr lang="zh-CN" altLang="en-US" dirty="0"/>
              <a:t>评价标准：</a:t>
            </a:r>
            <a:endParaRPr lang="en-US" altLang="zh-CN" dirty="0"/>
          </a:p>
          <a:p>
            <a:pPr lvl="1"/>
            <a:r>
              <a:rPr lang="zh-CN" altLang="en-US" dirty="0"/>
              <a:t>召回率 </a:t>
            </a:r>
            <a:r>
              <a:rPr lang="en-US" altLang="zh-CN" dirty="0"/>
              <a:t>(Recall)</a:t>
            </a:r>
            <a:r>
              <a:rPr lang="zh-CN" altLang="en-US" dirty="0"/>
              <a:t>，精确率 </a:t>
            </a:r>
            <a:r>
              <a:rPr lang="en-US" altLang="zh-CN" dirty="0"/>
              <a:t>(Precision) </a:t>
            </a:r>
            <a:r>
              <a:rPr lang="zh-CN" altLang="en-US" dirty="0"/>
              <a:t>，</a:t>
            </a:r>
            <a:r>
              <a:rPr lang="en-US" altLang="zh-CN" dirty="0"/>
              <a:t>F1-Score</a:t>
            </a:r>
            <a:r>
              <a:rPr lang="zh-CN" altLang="en-US" dirty="0"/>
              <a:t>。</a:t>
            </a:r>
            <a:endParaRPr lang="en-US" altLang="zh-CN" dirty="0"/>
          </a:p>
          <a:p>
            <a:pPr lvl="1"/>
            <a:r>
              <a:rPr lang="zh-CN" altLang="en-US" dirty="0"/>
              <a:t>对话系统的评价标准以人工评价为主，以及</a:t>
            </a:r>
            <a:r>
              <a:rPr lang="en-US" altLang="zh-CN" dirty="0"/>
              <a:t>BLEU</a:t>
            </a:r>
            <a:r>
              <a:rPr lang="zh-CN" altLang="en-US" dirty="0"/>
              <a:t>和</a:t>
            </a:r>
            <a:r>
              <a:rPr lang="en-US" altLang="zh-CN" dirty="0"/>
              <a:t>Perplexity</a:t>
            </a:r>
            <a:r>
              <a:rPr lang="zh-CN" altLang="en-US" dirty="0"/>
              <a:t>。</a:t>
            </a:r>
            <a:endParaRPr lang="en-US" altLang="zh-CN" dirty="0"/>
          </a:p>
          <a:p>
            <a:pPr lvl="2"/>
            <a:r>
              <a:rPr lang="zh-CN" altLang="en-US" b="1" dirty="0"/>
              <a:t>一种机器翻译的评估方法</a:t>
            </a:r>
            <a:r>
              <a:rPr lang="en-US" altLang="zh-CN" b="1" dirty="0"/>
              <a:t>-BLEU</a:t>
            </a:r>
          </a:p>
          <a:p>
            <a:pPr lvl="2"/>
            <a:r>
              <a:rPr lang="en-US" altLang="zh-CN" dirty="0"/>
              <a:t>https://zhuanlan.zhihu.com/p/103692647</a:t>
            </a:r>
            <a:endParaRPr lang="zh-CN" altLang="en-US" dirty="0"/>
          </a:p>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问答系统种类</a:t>
            </a:r>
            <a:endParaRPr lang="zh-CN" altLang="en-US" dirty="0"/>
          </a:p>
        </p:txBody>
      </p:sp>
      <p:sp>
        <p:nvSpPr>
          <p:cNvPr id="3" name="内容占位符 2"/>
          <p:cNvSpPr>
            <a:spLocks noGrp="1"/>
          </p:cNvSpPr>
          <p:nvPr>
            <p:ph idx="1"/>
          </p:nvPr>
        </p:nvSpPr>
        <p:spPr/>
        <p:txBody>
          <a:bodyPr>
            <a:normAutofit/>
          </a:bodyPr>
          <a:lstStyle/>
          <a:p>
            <a:r>
              <a:rPr lang="en-US" altLang="zh-CN" dirty="0"/>
              <a:t>1. </a:t>
            </a:r>
            <a:r>
              <a:rPr lang="zh-CN" altLang="en-US" dirty="0"/>
              <a:t>根据问题所属的知识领域来分类：</a:t>
            </a:r>
            <a:endParaRPr lang="en-US" altLang="zh-CN" dirty="0"/>
          </a:p>
          <a:p>
            <a:r>
              <a:rPr lang="en-US" altLang="zh-CN" dirty="0"/>
              <a:t>2.</a:t>
            </a:r>
            <a:r>
              <a:rPr lang="zh-CN" altLang="en-US" dirty="0"/>
              <a:t>根据答案生成阶段的技术分类：</a:t>
            </a:r>
          </a:p>
          <a:p>
            <a:pPr lvl="1"/>
            <a:r>
              <a:rPr lang="zh-CN" altLang="en-US" dirty="0"/>
              <a:t>检索式                    </a:t>
            </a:r>
            <a:endParaRPr lang="en-US" altLang="zh-CN" dirty="0"/>
          </a:p>
          <a:p>
            <a:pPr lvl="1"/>
            <a:r>
              <a:rPr lang="zh-CN" altLang="en-US" dirty="0"/>
              <a:t>生成式</a:t>
            </a:r>
          </a:p>
          <a:p>
            <a:r>
              <a:rPr lang="en-US" altLang="zh-CN" dirty="0"/>
              <a:t>3.</a:t>
            </a:r>
            <a:r>
              <a:rPr lang="zh-CN" altLang="en-US" dirty="0"/>
              <a:t>依据答案来源分类：</a:t>
            </a:r>
          </a:p>
          <a:p>
            <a:endParaRPr lang="zh-CN" altLang="en-US" dirty="0"/>
          </a:p>
        </p:txBody>
      </p:sp>
    </p:spTree>
    <p:extLst>
      <p:ext uri="{BB962C8B-B14F-4D97-AF65-F5344CB8AC3E}">
        <p14:creationId xmlns:p14="http://schemas.microsoft.com/office/powerpoint/2010/main" val="3665503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5410199" y="4191000"/>
            <a:ext cx="3651249" cy="533400"/>
          </a:xfrm>
          <a:prstGeom prst="rect">
            <a:avLst/>
          </a:prstGeom>
          <a:solidFill>
            <a:srgbClr val="FAC09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b="1" dirty="0">
                <a:solidFill>
                  <a:srgbClr val="000000"/>
                </a:solidFill>
                <a:latin typeface="Consolas"/>
                <a:cs typeface="Consolas"/>
              </a:rPr>
              <a:t>how trap mice alive</a:t>
            </a:r>
          </a:p>
        </p:txBody>
      </p:sp>
      <p:sp>
        <p:nvSpPr>
          <p:cNvPr id="28674"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The classic search model</a:t>
            </a:r>
          </a:p>
        </p:txBody>
      </p:sp>
      <p:sp>
        <p:nvSpPr>
          <p:cNvPr id="28675" name="Line 3"/>
          <p:cNvSpPr>
            <a:spLocks noChangeShapeType="1"/>
          </p:cNvSpPr>
          <p:nvPr/>
        </p:nvSpPr>
        <p:spPr bwMode="auto">
          <a:xfrm>
            <a:off x="5308600" y="5761038"/>
            <a:ext cx="0" cy="238125"/>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type="triangle" w="med" len="med"/>
              </a14:hiddenLine>
            </a:ext>
          </a:extLst>
        </p:spPr>
        <p:txBody>
          <a:bodyPr wrap="none" anchor="ctr">
            <a:spAutoFit/>
          </a:bodyPr>
          <a:lstStyle/>
          <a:p>
            <a:endParaRPr lang="en-US"/>
          </a:p>
        </p:txBody>
      </p:sp>
      <p:sp>
        <p:nvSpPr>
          <p:cNvPr id="28676" name="AutoShape 4"/>
          <p:cNvSpPr>
            <a:spLocks noChangeArrowheads="1"/>
          </p:cNvSpPr>
          <p:nvPr/>
        </p:nvSpPr>
        <p:spPr bwMode="auto">
          <a:xfrm>
            <a:off x="5562600" y="6142038"/>
            <a:ext cx="1617663" cy="639762"/>
          </a:xfrm>
          <a:prstGeom prst="flowChartMultidocument">
            <a:avLst/>
          </a:prstGeom>
          <a:solidFill>
            <a:srgbClr val="C6D9F1"/>
          </a:solidFill>
          <a:ln w="9525">
            <a:solidFill>
              <a:srgbClr val="000000"/>
            </a:solidFill>
            <a:miter lim="800000"/>
            <a:headEnd/>
            <a:tailEnd/>
          </a:ln>
        </p:spPr>
        <p:txBody>
          <a:bodyPr/>
          <a:lstStyle/>
          <a:p>
            <a:pPr algn="ctr" eaLnBrk="0" hangingPunct="0"/>
            <a:r>
              <a:rPr lang="en-US" sz="1400" b="1" dirty="0">
                <a:latin typeface="Arial" charset="0"/>
              </a:rPr>
              <a:t>Collection</a:t>
            </a:r>
          </a:p>
        </p:txBody>
      </p:sp>
      <p:sp>
        <p:nvSpPr>
          <p:cNvPr id="28677" name="Oval 5"/>
          <p:cNvSpPr>
            <a:spLocks noChangeArrowheads="1"/>
          </p:cNvSpPr>
          <p:nvPr/>
        </p:nvSpPr>
        <p:spPr bwMode="auto">
          <a:xfrm>
            <a:off x="1939925" y="1587500"/>
            <a:ext cx="1617663" cy="639763"/>
          </a:xfrm>
          <a:prstGeom prst="ellipse">
            <a:avLst/>
          </a:prstGeom>
          <a:solidFill>
            <a:schemeClr val="tx2">
              <a:lumMod val="20000"/>
              <a:lumOff val="80000"/>
            </a:schemeClr>
          </a:solidFill>
          <a:ln w="9525">
            <a:solidFill>
              <a:srgbClr val="000000"/>
            </a:solidFill>
            <a:round/>
            <a:headEnd/>
            <a:tailEnd/>
          </a:ln>
        </p:spPr>
        <p:txBody>
          <a:bodyPr/>
          <a:lstStyle/>
          <a:p>
            <a:pPr algn="ctr" eaLnBrk="0" hangingPunct="0"/>
            <a:r>
              <a:rPr lang="en-US" sz="1400" b="1" dirty="0">
                <a:latin typeface="Arial" charset="0"/>
              </a:rPr>
              <a:t>User task</a:t>
            </a:r>
          </a:p>
        </p:txBody>
      </p:sp>
      <p:sp>
        <p:nvSpPr>
          <p:cNvPr id="28678" name="Oval 6"/>
          <p:cNvSpPr>
            <a:spLocks noChangeArrowheads="1"/>
          </p:cNvSpPr>
          <p:nvPr/>
        </p:nvSpPr>
        <p:spPr bwMode="auto">
          <a:xfrm>
            <a:off x="1939925" y="2867025"/>
            <a:ext cx="1617663" cy="638175"/>
          </a:xfrm>
          <a:prstGeom prst="ellipse">
            <a:avLst/>
          </a:prstGeom>
          <a:solidFill>
            <a:srgbClr val="C6D9F1"/>
          </a:solidFill>
          <a:ln w="9525">
            <a:solidFill>
              <a:srgbClr val="000000"/>
            </a:solidFill>
            <a:round/>
            <a:headEnd/>
            <a:tailEnd/>
          </a:ln>
        </p:spPr>
        <p:txBody>
          <a:bodyPr/>
          <a:lstStyle/>
          <a:p>
            <a:pPr algn="ctr" eaLnBrk="0" hangingPunct="0"/>
            <a:r>
              <a:rPr lang="en-US" sz="1400" b="1" dirty="0">
                <a:latin typeface="Arial" charset="0"/>
              </a:rPr>
              <a:t> Info need</a:t>
            </a:r>
            <a:br>
              <a:rPr lang="en-US" sz="1400" b="1" dirty="0">
                <a:latin typeface="Arial" charset="0"/>
              </a:rPr>
            </a:br>
            <a:endParaRPr lang="en-US" sz="1400" b="1" dirty="0">
              <a:latin typeface="Arial" charset="0"/>
            </a:endParaRPr>
          </a:p>
        </p:txBody>
      </p:sp>
      <p:sp>
        <p:nvSpPr>
          <p:cNvPr id="28679" name="AutoShape 7"/>
          <p:cNvSpPr>
            <a:spLocks noChangeArrowheads="1"/>
          </p:cNvSpPr>
          <p:nvPr/>
        </p:nvSpPr>
        <p:spPr bwMode="auto">
          <a:xfrm>
            <a:off x="1939925" y="4038600"/>
            <a:ext cx="1617663" cy="641350"/>
          </a:xfrm>
          <a:prstGeom prst="flowChartManualInput">
            <a:avLst/>
          </a:prstGeom>
          <a:solidFill>
            <a:srgbClr val="C6D9F1"/>
          </a:solidFill>
          <a:ln w="9525">
            <a:solidFill>
              <a:srgbClr val="000000"/>
            </a:solidFill>
            <a:miter lim="800000"/>
            <a:headEnd/>
            <a:tailEnd/>
          </a:ln>
        </p:spPr>
        <p:txBody>
          <a:bodyPr/>
          <a:lstStyle/>
          <a:p>
            <a:pPr algn="ctr" eaLnBrk="0" hangingPunct="0"/>
            <a:r>
              <a:rPr lang="en-US" sz="1400" b="1" dirty="0">
                <a:latin typeface="Arial" charset="0"/>
              </a:rPr>
              <a:t>Query</a:t>
            </a:r>
            <a:br>
              <a:rPr lang="en-US" sz="1400" b="1" dirty="0">
                <a:latin typeface="Arial" charset="0"/>
              </a:rPr>
            </a:br>
            <a:endParaRPr lang="en-US" sz="1400" b="1" dirty="0">
              <a:latin typeface="Arial" charset="0"/>
            </a:endParaRPr>
          </a:p>
        </p:txBody>
      </p:sp>
      <p:sp>
        <p:nvSpPr>
          <p:cNvPr id="28681" name="Line 9"/>
          <p:cNvSpPr>
            <a:spLocks noChangeShapeType="1"/>
          </p:cNvSpPr>
          <p:nvPr/>
        </p:nvSpPr>
        <p:spPr bwMode="auto">
          <a:xfrm flipH="1">
            <a:off x="2743199" y="2227263"/>
            <a:ext cx="4763" cy="668337"/>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8683" name="Line 11"/>
          <p:cNvSpPr>
            <a:spLocks noChangeShapeType="1"/>
          </p:cNvSpPr>
          <p:nvPr/>
        </p:nvSpPr>
        <p:spPr bwMode="auto">
          <a:xfrm>
            <a:off x="2743200" y="3505200"/>
            <a:ext cx="0" cy="641350"/>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8684" name="AutoShape 12"/>
          <p:cNvSpPr>
            <a:spLocks noChangeArrowheads="1"/>
          </p:cNvSpPr>
          <p:nvPr/>
        </p:nvSpPr>
        <p:spPr bwMode="auto">
          <a:xfrm>
            <a:off x="3235325" y="6049963"/>
            <a:ext cx="1617663" cy="639762"/>
          </a:xfrm>
          <a:prstGeom prst="flowChartTerminator">
            <a:avLst/>
          </a:prstGeom>
          <a:solidFill>
            <a:srgbClr val="C6D9F1"/>
          </a:solidFill>
          <a:ln w="9525">
            <a:solidFill>
              <a:srgbClr val="000000"/>
            </a:solidFill>
            <a:miter lim="800000"/>
            <a:headEnd/>
            <a:tailEnd/>
          </a:ln>
        </p:spPr>
        <p:txBody>
          <a:bodyPr/>
          <a:lstStyle/>
          <a:p>
            <a:pPr algn="ctr" eaLnBrk="0" hangingPunct="0"/>
            <a:r>
              <a:rPr lang="en-US" sz="1400" b="1" dirty="0">
                <a:latin typeface="Arial" charset="0"/>
              </a:rPr>
              <a:t>Results</a:t>
            </a:r>
            <a:br>
              <a:rPr lang="en-US" sz="1400" b="1" dirty="0">
                <a:latin typeface="Arial" charset="0"/>
              </a:rPr>
            </a:br>
            <a:endParaRPr lang="en-US" sz="1400" b="1" dirty="0">
              <a:latin typeface="Arial" charset="0"/>
            </a:endParaRPr>
          </a:p>
        </p:txBody>
      </p:sp>
      <p:sp>
        <p:nvSpPr>
          <p:cNvPr id="28685" name="AutoShape 13"/>
          <p:cNvSpPr>
            <a:spLocks noChangeArrowheads="1"/>
          </p:cNvSpPr>
          <p:nvPr/>
        </p:nvSpPr>
        <p:spPr bwMode="auto">
          <a:xfrm>
            <a:off x="3235325" y="5160963"/>
            <a:ext cx="1617663" cy="639762"/>
          </a:xfrm>
          <a:prstGeom prst="flowChartProcess">
            <a:avLst/>
          </a:prstGeom>
          <a:solidFill>
            <a:srgbClr val="C6D9F1"/>
          </a:solidFill>
          <a:ln w="9525">
            <a:solidFill>
              <a:srgbClr val="000000"/>
            </a:solidFill>
            <a:miter lim="800000"/>
            <a:headEnd/>
            <a:tailEnd/>
          </a:ln>
        </p:spPr>
        <p:txBody>
          <a:bodyPr/>
          <a:lstStyle/>
          <a:p>
            <a:pPr algn="ctr" eaLnBrk="0" hangingPunct="0"/>
            <a:r>
              <a:rPr lang="en-US" sz="1400" b="1" dirty="0">
                <a:latin typeface="Arial" charset="0"/>
              </a:rPr>
              <a:t>Search</a:t>
            </a:r>
          </a:p>
          <a:p>
            <a:pPr algn="ctr" eaLnBrk="0" hangingPunct="0"/>
            <a:r>
              <a:rPr lang="en-US" sz="1400" b="1" dirty="0">
                <a:latin typeface="Arial" charset="0"/>
              </a:rPr>
              <a:t>engine</a:t>
            </a:r>
            <a:br>
              <a:rPr lang="en-US" sz="1400" b="1" dirty="0">
                <a:latin typeface="Arial" charset="0"/>
              </a:rPr>
            </a:br>
            <a:endParaRPr lang="en-US" sz="1400" b="1" dirty="0">
              <a:latin typeface="Arial" charset="0"/>
            </a:endParaRPr>
          </a:p>
        </p:txBody>
      </p:sp>
      <p:sp>
        <p:nvSpPr>
          <p:cNvPr id="28686" name="Oval 14"/>
          <p:cNvSpPr>
            <a:spLocks noChangeArrowheads="1"/>
          </p:cNvSpPr>
          <p:nvPr/>
        </p:nvSpPr>
        <p:spPr bwMode="auto">
          <a:xfrm>
            <a:off x="258763" y="6049963"/>
            <a:ext cx="1722437" cy="639762"/>
          </a:xfrm>
          <a:prstGeom prst="ellipse">
            <a:avLst/>
          </a:prstGeom>
          <a:solidFill>
            <a:srgbClr val="C6D9F1"/>
          </a:solidFill>
          <a:ln w="9525">
            <a:solidFill>
              <a:srgbClr val="000000"/>
            </a:solidFill>
            <a:round/>
            <a:headEnd/>
            <a:tailEnd/>
          </a:ln>
        </p:spPr>
        <p:txBody>
          <a:bodyPr/>
          <a:lstStyle/>
          <a:p>
            <a:pPr algn="ctr" eaLnBrk="0" hangingPunct="0"/>
            <a:r>
              <a:rPr lang="en-US" sz="1400" b="1" dirty="0">
                <a:latin typeface="Arial" charset="0"/>
              </a:rPr>
              <a:t>Query</a:t>
            </a:r>
            <a:br>
              <a:rPr lang="en-US" sz="1400" b="1" dirty="0">
                <a:latin typeface="Arial" charset="0"/>
              </a:rPr>
            </a:br>
            <a:r>
              <a:rPr lang="en-US" sz="1400" b="1" dirty="0">
                <a:latin typeface="Arial" charset="0"/>
              </a:rPr>
              <a:t>refinement </a:t>
            </a:r>
          </a:p>
        </p:txBody>
      </p:sp>
      <p:sp>
        <p:nvSpPr>
          <p:cNvPr id="28687" name="Line 15"/>
          <p:cNvSpPr>
            <a:spLocks noChangeShapeType="1"/>
          </p:cNvSpPr>
          <p:nvPr/>
        </p:nvSpPr>
        <p:spPr bwMode="auto">
          <a:xfrm>
            <a:off x="2819400" y="4724400"/>
            <a:ext cx="1222375" cy="436563"/>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8688" name="Line 16"/>
          <p:cNvSpPr>
            <a:spLocks noChangeShapeType="1"/>
          </p:cNvSpPr>
          <p:nvPr/>
        </p:nvSpPr>
        <p:spPr bwMode="auto">
          <a:xfrm flipH="1" flipV="1">
            <a:off x="4841875" y="5535613"/>
            <a:ext cx="1482725" cy="606425"/>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8689" name="Line 17"/>
          <p:cNvSpPr>
            <a:spLocks noChangeShapeType="1"/>
          </p:cNvSpPr>
          <p:nvPr/>
        </p:nvSpPr>
        <p:spPr bwMode="auto">
          <a:xfrm flipH="1">
            <a:off x="1981200" y="6359525"/>
            <a:ext cx="1254125" cy="11113"/>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8690" name="Line 18"/>
          <p:cNvSpPr>
            <a:spLocks noChangeShapeType="1"/>
          </p:cNvSpPr>
          <p:nvPr/>
        </p:nvSpPr>
        <p:spPr bwMode="auto">
          <a:xfrm flipV="1">
            <a:off x="1046162" y="4495800"/>
            <a:ext cx="20637" cy="155416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691" name="Line 19"/>
          <p:cNvSpPr>
            <a:spLocks noChangeShapeType="1"/>
          </p:cNvSpPr>
          <p:nvPr/>
        </p:nvSpPr>
        <p:spPr bwMode="auto">
          <a:xfrm>
            <a:off x="1066800" y="4495800"/>
            <a:ext cx="762000" cy="0"/>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28692" name="Line 20"/>
          <p:cNvSpPr>
            <a:spLocks noChangeShapeType="1"/>
          </p:cNvSpPr>
          <p:nvPr/>
        </p:nvSpPr>
        <p:spPr bwMode="auto">
          <a:xfrm>
            <a:off x="4038600" y="5802313"/>
            <a:ext cx="0" cy="238125"/>
          </a:xfrm>
          <a:prstGeom prst="line">
            <a:avLst/>
          </a:prstGeom>
          <a:noFill/>
          <a:ln w="28575">
            <a:solidFill>
              <a:srgbClr val="000000"/>
            </a:solidFill>
            <a:round/>
            <a:headEnd/>
            <a:tailEnd type="triangle" w="med" len="med"/>
          </a:ln>
          <a:extLst>
            <a:ext uri="{909E8E84-426E-40dd-AFC4-6F175D3DCCD1}">
              <a14:hiddenFill xmlns="" xmlns:a14="http://schemas.microsoft.com/office/drawing/2010/main">
                <a:noFill/>
              </a14:hiddenFill>
            </a:ext>
          </a:extLst>
        </p:spPr>
        <p:txBody>
          <a:bodyPr wrap="none" anchor="ctr">
            <a:spAutoFit/>
          </a:bodyPr>
          <a:lstStyle/>
          <a:p>
            <a:endParaRPr lang="en-US"/>
          </a:p>
        </p:txBody>
      </p:sp>
      <p:sp>
        <p:nvSpPr>
          <p:cNvPr id="1054741" name="Text Box 21"/>
          <p:cNvSpPr txBox="1">
            <a:spLocks noChangeArrowheads="1"/>
          </p:cNvSpPr>
          <p:nvPr/>
        </p:nvSpPr>
        <p:spPr bwMode="auto">
          <a:xfrm>
            <a:off x="5407025" y="1557338"/>
            <a:ext cx="2951163" cy="701675"/>
          </a:xfrm>
          <a:prstGeom prst="rect">
            <a:avLst/>
          </a:prstGeom>
          <a:solidFill>
            <a:schemeClr val="accent6">
              <a:lumMod val="60000"/>
              <a:lumOff val="40000"/>
            </a:schemeClr>
          </a:solidFill>
          <a:ln w="9525">
            <a:noFill/>
            <a:miter lim="800000"/>
            <a:headEnd/>
            <a:tailEnd/>
          </a:ln>
          <a:effec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spcBef>
                <a:spcPct val="50000"/>
              </a:spcBef>
              <a:buClr>
                <a:schemeClr val="folHlink"/>
              </a:buClr>
              <a:buSzPct val="75000"/>
              <a:buFont typeface="Comic Sans MS" charset="0"/>
              <a:buNone/>
            </a:pPr>
            <a:r>
              <a:rPr kumimoji="1" lang="en-US" sz="2000" dirty="0">
                <a:solidFill>
                  <a:schemeClr val="tx2"/>
                </a:solidFill>
                <a:latin typeface="Times New Roman" charset="0"/>
              </a:rPr>
              <a:t>Get rid of mice in a politically correct way</a:t>
            </a:r>
            <a:endParaRPr kumimoji="1" lang="en-US" sz="2000" dirty="0">
              <a:solidFill>
                <a:schemeClr val="tx2"/>
              </a:solidFill>
              <a:effectLst>
                <a:outerShdw blurRad="38100" dist="38100" dir="2700000" algn="tl">
                  <a:srgbClr val="000000"/>
                </a:outerShdw>
              </a:effectLst>
              <a:latin typeface="Times New Roman" charset="0"/>
            </a:endParaRPr>
          </a:p>
        </p:txBody>
      </p:sp>
      <p:sp>
        <p:nvSpPr>
          <p:cNvPr id="28694" name="Text Box 22"/>
          <p:cNvSpPr txBox="1">
            <a:spLocks noChangeArrowheads="1"/>
          </p:cNvSpPr>
          <p:nvPr/>
        </p:nvSpPr>
        <p:spPr bwMode="auto">
          <a:xfrm>
            <a:off x="5410200" y="2849563"/>
            <a:ext cx="2824162" cy="579437"/>
          </a:xfrm>
          <a:prstGeom prst="rect">
            <a:avLst/>
          </a:prstGeom>
          <a:solidFill>
            <a:srgbClr val="FAC090"/>
          </a:solidFill>
          <a:ln>
            <a:noFill/>
          </a:ln>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lnSpc>
                <a:spcPct val="70000"/>
              </a:lnSpc>
              <a:spcBef>
                <a:spcPct val="50000"/>
              </a:spcBef>
              <a:buClr>
                <a:schemeClr val="folHlink"/>
              </a:buClr>
              <a:buSzPct val="75000"/>
              <a:buFont typeface="Comic Sans MS" charset="0"/>
              <a:buNone/>
            </a:pPr>
            <a:r>
              <a:rPr kumimoji="1" lang="en-US" sz="2000" dirty="0">
                <a:solidFill>
                  <a:schemeClr val="tx2"/>
                </a:solidFill>
                <a:latin typeface="Times New Roman" charset="0"/>
              </a:rPr>
              <a:t>Info about removing mice</a:t>
            </a:r>
          </a:p>
          <a:p>
            <a:pPr>
              <a:lnSpc>
                <a:spcPct val="40000"/>
              </a:lnSpc>
              <a:spcBef>
                <a:spcPct val="50000"/>
              </a:spcBef>
              <a:buClr>
                <a:schemeClr val="folHlink"/>
              </a:buClr>
              <a:buSzPct val="75000"/>
              <a:buFont typeface="Comic Sans MS" charset="0"/>
              <a:buNone/>
            </a:pPr>
            <a:r>
              <a:rPr kumimoji="1" lang="en-US" sz="2000" dirty="0">
                <a:solidFill>
                  <a:schemeClr val="tx2"/>
                </a:solidFill>
                <a:latin typeface="Times New Roman" charset="0"/>
              </a:rPr>
              <a:t>without killing them </a:t>
            </a:r>
          </a:p>
        </p:txBody>
      </p:sp>
      <p:sp>
        <p:nvSpPr>
          <p:cNvPr id="28698" name="Line 26"/>
          <p:cNvSpPr>
            <a:spLocks noChangeShapeType="1"/>
          </p:cNvSpPr>
          <p:nvPr/>
        </p:nvSpPr>
        <p:spPr bwMode="auto">
          <a:xfrm flipH="1">
            <a:off x="6781800" y="2362201"/>
            <a:ext cx="0" cy="457199"/>
          </a:xfrm>
          <a:prstGeom prst="line">
            <a:avLst/>
          </a:prstGeom>
          <a:noFill/>
          <a:ln w="28575">
            <a:solidFill>
              <a:srgbClr val="000000"/>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28699" name="Line 27"/>
          <p:cNvSpPr>
            <a:spLocks noChangeShapeType="1"/>
          </p:cNvSpPr>
          <p:nvPr/>
        </p:nvSpPr>
        <p:spPr bwMode="auto">
          <a:xfrm>
            <a:off x="6781801" y="3429001"/>
            <a:ext cx="0" cy="761999"/>
          </a:xfrm>
          <a:prstGeom prst="line">
            <a:avLst/>
          </a:prstGeom>
          <a:noFill/>
          <a:ln w="28575">
            <a:solidFill>
              <a:srgbClr val="000000"/>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cxnSp>
        <p:nvCxnSpPr>
          <p:cNvPr id="28701" name="AutoShape 29"/>
          <p:cNvCxnSpPr>
            <a:cxnSpLocks noChangeShapeType="1"/>
          </p:cNvCxnSpPr>
          <p:nvPr/>
        </p:nvCxnSpPr>
        <p:spPr bwMode="auto">
          <a:xfrm flipH="1">
            <a:off x="2874963" y="2357438"/>
            <a:ext cx="250825" cy="0"/>
          </a:xfrm>
          <a:prstGeom prst="straightConnector1">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type="triangle" w="med" len="med"/>
              </a14:hiddenLine>
            </a:ext>
          </a:extLst>
        </p:spPr>
      </p:cxnSp>
      <p:grpSp>
        <p:nvGrpSpPr>
          <p:cNvPr id="2" name="Group 30"/>
          <p:cNvGrpSpPr>
            <a:grpSpLocks/>
          </p:cNvGrpSpPr>
          <p:nvPr/>
        </p:nvGrpSpPr>
        <p:grpSpPr bwMode="auto">
          <a:xfrm>
            <a:off x="2819401" y="2373313"/>
            <a:ext cx="3951288" cy="369887"/>
            <a:chOff x="1776" y="1102"/>
            <a:chExt cx="2489" cy="233"/>
          </a:xfrm>
        </p:grpSpPr>
        <p:sp>
          <p:nvSpPr>
            <p:cNvPr id="28711" name="Text Box 31"/>
            <p:cNvSpPr txBox="1">
              <a:spLocks noChangeArrowheads="1"/>
            </p:cNvSpPr>
            <p:nvPr/>
          </p:nvSpPr>
          <p:spPr bwMode="auto">
            <a:xfrm>
              <a:off x="2277" y="1102"/>
              <a:ext cx="1127" cy="233"/>
            </a:xfrm>
            <a:prstGeom prst="rect">
              <a:avLst/>
            </a:prstGeom>
            <a:solidFill>
              <a:srgbClr val="88F29C"/>
            </a:solidFill>
            <a:ln w="28575">
              <a:solidFill>
                <a:srgbClr val="980000"/>
              </a:solidFill>
              <a:miter lim="800000"/>
              <a:headEnd/>
              <a:tailEnd/>
            </a:ln>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spcBef>
                  <a:spcPct val="20000"/>
                </a:spcBef>
                <a:buClr>
                  <a:schemeClr val="folHlink"/>
                </a:buClr>
                <a:buSzPct val="75000"/>
                <a:buFont typeface="Comic Sans MS" charset="0"/>
                <a:buNone/>
              </a:pPr>
              <a:r>
                <a:rPr kumimoji="1" lang="en-US" sz="1800">
                  <a:solidFill>
                    <a:srgbClr val="980000"/>
                  </a:solidFill>
                  <a:latin typeface="Arial" charset="0"/>
                </a:rPr>
                <a:t>Misconception?</a:t>
              </a:r>
              <a:endParaRPr kumimoji="1" lang="en-US" sz="2800">
                <a:solidFill>
                  <a:srgbClr val="980000"/>
                </a:solidFill>
                <a:latin typeface="Arial" charset="0"/>
              </a:endParaRPr>
            </a:p>
          </p:txBody>
        </p:sp>
        <p:cxnSp>
          <p:nvCxnSpPr>
            <p:cNvPr id="28712" name="AutoShape 32"/>
            <p:cNvCxnSpPr>
              <a:cxnSpLocks noChangeShapeType="1"/>
              <a:stCxn id="28711" idx="1"/>
            </p:cNvCxnSpPr>
            <p:nvPr/>
          </p:nvCxnSpPr>
          <p:spPr bwMode="auto">
            <a:xfrm flipH="1" flipV="1">
              <a:off x="1776" y="1191"/>
              <a:ext cx="501" cy="28"/>
            </a:xfrm>
            <a:prstGeom prst="straightConnector1">
              <a:avLst/>
            </a:prstGeom>
            <a:noFill/>
            <a:ln w="28575">
              <a:solidFill>
                <a:srgbClr val="980000"/>
              </a:solidFill>
              <a:round/>
              <a:headEnd/>
              <a:tailEnd type="triangle" w="med" len="med"/>
            </a:ln>
            <a:extLst>
              <a:ext uri="{909E8E84-426E-40dd-AFC4-6F175D3DCCD1}">
                <a14:hiddenFill xmlns="" xmlns:a14="http://schemas.microsoft.com/office/drawing/2010/main">
                  <a:noFill/>
                </a14:hiddenFill>
              </a:ext>
            </a:extLst>
          </p:spPr>
        </p:cxnSp>
        <p:cxnSp>
          <p:nvCxnSpPr>
            <p:cNvPr id="28713" name="AutoShape 33"/>
            <p:cNvCxnSpPr>
              <a:cxnSpLocks noChangeShapeType="1"/>
              <a:stCxn id="28711" idx="3"/>
            </p:cNvCxnSpPr>
            <p:nvPr/>
          </p:nvCxnSpPr>
          <p:spPr bwMode="auto">
            <a:xfrm>
              <a:off x="3404" y="1218"/>
              <a:ext cx="861" cy="4"/>
            </a:xfrm>
            <a:prstGeom prst="straightConnector1">
              <a:avLst/>
            </a:prstGeom>
            <a:noFill/>
            <a:ln w="28575">
              <a:solidFill>
                <a:srgbClr val="980000"/>
              </a:solidFill>
              <a:round/>
              <a:headEnd/>
              <a:tailEnd type="triangle" w="med" len="med"/>
            </a:ln>
            <a:extLst>
              <a:ext uri="{909E8E84-426E-40dd-AFC4-6F175D3DCCD1}">
                <a14:hiddenFill xmlns="" xmlns:a14="http://schemas.microsoft.com/office/drawing/2010/main">
                  <a:noFill/>
                </a14:hiddenFill>
              </a:ext>
            </a:extLst>
          </p:spPr>
        </p:cxnSp>
      </p:grpSp>
      <p:grpSp>
        <p:nvGrpSpPr>
          <p:cNvPr id="3" name="Group 38"/>
          <p:cNvGrpSpPr>
            <a:grpSpLocks/>
          </p:cNvGrpSpPr>
          <p:nvPr/>
        </p:nvGrpSpPr>
        <p:grpSpPr bwMode="auto">
          <a:xfrm>
            <a:off x="2819401" y="3505200"/>
            <a:ext cx="3970338" cy="369888"/>
            <a:chOff x="1776" y="2161"/>
            <a:chExt cx="2501" cy="233"/>
          </a:xfrm>
        </p:grpSpPr>
        <p:sp>
          <p:nvSpPr>
            <p:cNvPr id="28705" name="Text Box 39"/>
            <p:cNvSpPr txBox="1">
              <a:spLocks noChangeArrowheads="1"/>
            </p:cNvSpPr>
            <p:nvPr/>
          </p:nvSpPr>
          <p:spPr bwMode="auto">
            <a:xfrm>
              <a:off x="2278" y="2161"/>
              <a:ext cx="1143" cy="233"/>
            </a:xfrm>
            <a:prstGeom prst="rect">
              <a:avLst/>
            </a:prstGeom>
            <a:solidFill>
              <a:srgbClr val="88F29C"/>
            </a:solidFill>
            <a:ln w="28575">
              <a:solidFill>
                <a:srgbClr val="980000"/>
              </a:solidFill>
              <a:miter lim="800000"/>
              <a:headEnd/>
              <a:tailEnd/>
            </a:ln>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spcBef>
                  <a:spcPct val="20000"/>
                </a:spcBef>
                <a:buClr>
                  <a:schemeClr val="folHlink"/>
                </a:buClr>
                <a:buSzPct val="75000"/>
                <a:buFont typeface="Comic Sans MS" charset="0"/>
                <a:buNone/>
              </a:pPr>
              <a:r>
                <a:rPr kumimoji="1" lang="en-US" sz="1800">
                  <a:solidFill>
                    <a:srgbClr val="980000"/>
                  </a:solidFill>
                  <a:latin typeface="Arial" charset="0"/>
                </a:rPr>
                <a:t>Misformulation?</a:t>
              </a:r>
              <a:endParaRPr kumimoji="1" lang="en-US" sz="2800">
                <a:solidFill>
                  <a:srgbClr val="980000"/>
                </a:solidFill>
                <a:latin typeface="Arial" charset="0"/>
              </a:endParaRPr>
            </a:p>
          </p:txBody>
        </p:sp>
        <p:cxnSp>
          <p:nvCxnSpPr>
            <p:cNvPr id="28706" name="AutoShape 40"/>
            <p:cNvCxnSpPr>
              <a:cxnSpLocks noChangeShapeType="1"/>
              <a:stCxn id="28705" idx="1"/>
            </p:cNvCxnSpPr>
            <p:nvPr/>
          </p:nvCxnSpPr>
          <p:spPr bwMode="auto">
            <a:xfrm flipH="1">
              <a:off x="1776" y="2278"/>
              <a:ext cx="502" cy="27"/>
            </a:xfrm>
            <a:prstGeom prst="straightConnector1">
              <a:avLst/>
            </a:prstGeom>
            <a:noFill/>
            <a:ln w="28575">
              <a:solidFill>
                <a:srgbClr val="980000"/>
              </a:solidFill>
              <a:round/>
              <a:headEnd/>
              <a:tailEnd type="triangle" w="med" len="med"/>
            </a:ln>
            <a:extLst>
              <a:ext uri="{909E8E84-426E-40dd-AFC4-6F175D3DCCD1}">
                <a14:hiddenFill xmlns="" xmlns:a14="http://schemas.microsoft.com/office/drawing/2010/main">
                  <a:noFill/>
                </a14:hiddenFill>
              </a:ext>
            </a:extLst>
          </p:spPr>
        </p:cxnSp>
        <p:cxnSp>
          <p:nvCxnSpPr>
            <p:cNvPr id="28707" name="AutoShape 41"/>
            <p:cNvCxnSpPr>
              <a:cxnSpLocks noChangeShapeType="1"/>
            </p:cNvCxnSpPr>
            <p:nvPr/>
          </p:nvCxnSpPr>
          <p:spPr bwMode="auto">
            <a:xfrm flipV="1">
              <a:off x="3400" y="2281"/>
              <a:ext cx="877" cy="5"/>
            </a:xfrm>
            <a:prstGeom prst="straightConnector1">
              <a:avLst/>
            </a:prstGeom>
            <a:noFill/>
            <a:ln w="28575">
              <a:solidFill>
                <a:srgbClr val="980000"/>
              </a:solidFill>
              <a:round/>
              <a:headEnd/>
              <a:tailEnd type="triangle" w="med" len="med"/>
            </a:ln>
            <a:extLst>
              <a:ext uri="{909E8E84-426E-40dd-AFC4-6F175D3DCCD1}">
                <a14:hiddenFill xmlns="" xmlns:a14="http://schemas.microsoft.com/office/drawing/2010/main">
                  <a:noFill/>
                </a14:hiddenFill>
              </a:ext>
            </a:extLst>
          </p:spPr>
        </p:cxnSp>
      </p:grpSp>
      <p:sp>
        <p:nvSpPr>
          <p:cNvPr id="6" name="Rounded Rectangle 5"/>
          <p:cNvSpPr/>
          <p:nvPr/>
        </p:nvSpPr>
        <p:spPr>
          <a:xfrm>
            <a:off x="8001000" y="4267200"/>
            <a:ext cx="914400" cy="381000"/>
          </a:xfrm>
          <a:prstGeom prst="round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t>Search</a:t>
            </a:r>
            <a:endParaRPr lang="en-US" dirty="0"/>
          </a:p>
        </p:txBody>
      </p:sp>
    </p:spTree>
    <p:extLst>
      <p:ext uri="{BB962C8B-B14F-4D97-AF65-F5344CB8AC3E}">
        <p14:creationId xmlns:p14="http://schemas.microsoft.com/office/powerpoint/2010/main" val="65704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7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6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54741" grpId="0" animBg="1"/>
      <p:bldP spid="28694" grpId="0" animBg="1"/>
      <p:bldP spid="28698" grpId="0" animBg="1"/>
      <p:bldP spid="28699" grpId="0" animBg="1"/>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5565488-7720-456F-A58A-D466ECDE5403}"/>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9FBEA5BB-E24B-4F2A-A601-F5633197A7A6}"/>
              </a:ext>
            </a:extLst>
          </p:cNvPr>
          <p:cNvSpPr>
            <a:spLocks noGrp="1"/>
          </p:cNvSpPr>
          <p:nvPr>
            <p:ph idx="1"/>
          </p:nvPr>
        </p:nvSpPr>
        <p:spPr/>
        <p:txBody>
          <a:bodyPr>
            <a:normAutofit fontScale="85000" lnSpcReduction="20000"/>
          </a:bodyPr>
          <a:lstStyle/>
          <a:p>
            <a:r>
              <a:rPr lang="zh-CN" altLang="en-US" dirty="0"/>
              <a:t>过程：</a:t>
            </a:r>
            <a:endParaRPr lang="en-US" altLang="zh-CN" dirty="0"/>
          </a:p>
          <a:p>
            <a:pPr lvl="1"/>
            <a:r>
              <a:rPr lang="zh-CN" altLang="en-US" dirty="0"/>
              <a:t>问题分析</a:t>
            </a:r>
          </a:p>
          <a:p>
            <a:pPr lvl="2"/>
            <a:r>
              <a:rPr lang="zh-CN" altLang="en-US" dirty="0"/>
              <a:t>基于自由文本的问答系统的问题分析部分基本一样</a:t>
            </a:r>
            <a:r>
              <a:rPr lang="en-US" altLang="zh-CN" dirty="0"/>
              <a:t>, </a:t>
            </a:r>
            <a:r>
              <a:rPr lang="zh-CN" altLang="en-US" dirty="0"/>
              <a:t>不过还多了几个不同的研究点：</a:t>
            </a:r>
          </a:p>
          <a:p>
            <a:pPr lvl="3"/>
            <a:r>
              <a:rPr lang="zh-CN" altLang="en-US" dirty="0"/>
              <a:t>（</a:t>
            </a:r>
            <a:r>
              <a:rPr lang="en-US" altLang="zh-CN" dirty="0"/>
              <a:t>1</a:t>
            </a:r>
            <a:r>
              <a:rPr lang="zh-CN" altLang="en-US" dirty="0"/>
              <a:t>）问题主客观的判断   </a:t>
            </a:r>
          </a:p>
          <a:p>
            <a:pPr lvl="3"/>
            <a:r>
              <a:rPr lang="zh-CN" altLang="en-US" dirty="0"/>
              <a:t>（</a:t>
            </a:r>
            <a:r>
              <a:rPr lang="en-US" altLang="zh-CN" dirty="0"/>
              <a:t>2</a:t>
            </a:r>
            <a:r>
              <a:rPr lang="zh-CN" altLang="en-US" dirty="0"/>
              <a:t>）问题的紧急性（通常在</a:t>
            </a:r>
            <a:r>
              <a:rPr lang="en-US" altLang="zh-CN" dirty="0"/>
              <a:t>CQA</a:t>
            </a:r>
            <a:r>
              <a:rPr lang="zh-CN" altLang="en-US" dirty="0"/>
              <a:t>数据中）</a:t>
            </a:r>
          </a:p>
          <a:p>
            <a:pPr lvl="1"/>
            <a:r>
              <a:rPr lang="zh-CN" altLang="en-US" dirty="0"/>
              <a:t>信息检索阶段：</a:t>
            </a:r>
            <a:endParaRPr lang="en-US" altLang="zh-CN" dirty="0"/>
          </a:p>
          <a:p>
            <a:pPr lvl="2"/>
            <a:r>
              <a:rPr lang="zh-CN" altLang="en-US" dirty="0"/>
              <a:t>该阶段目标是如何根据问题的分析结果去缩小答案 可能存在的范围，其中存在两个关键问题：</a:t>
            </a:r>
          </a:p>
          <a:p>
            <a:pPr lvl="3"/>
            <a:r>
              <a:rPr lang="zh-CN" altLang="en-US" dirty="0"/>
              <a:t>（</a:t>
            </a:r>
            <a:r>
              <a:rPr lang="en-US" altLang="zh-CN" dirty="0"/>
              <a:t>1</a:t>
            </a:r>
            <a:r>
              <a:rPr lang="zh-CN" altLang="en-US" dirty="0"/>
              <a:t>）检索模型（找到和问题类似的问题）</a:t>
            </a:r>
          </a:p>
          <a:p>
            <a:pPr lvl="3"/>
            <a:r>
              <a:rPr lang="zh-CN" altLang="en-US" dirty="0"/>
              <a:t>（</a:t>
            </a:r>
            <a:r>
              <a:rPr lang="en-US" altLang="zh-CN" dirty="0"/>
              <a:t>2</a:t>
            </a:r>
            <a:r>
              <a:rPr lang="zh-CN" altLang="en-US" dirty="0"/>
              <a:t>）两个问题相似性判断（返回答案或返回相似问题列表）</a:t>
            </a:r>
          </a:p>
          <a:p>
            <a:pPr lvl="1"/>
            <a:r>
              <a:rPr lang="zh-CN" altLang="en-US" dirty="0"/>
              <a:t>答案抽取部分：</a:t>
            </a:r>
            <a:endParaRPr lang="en-US" altLang="zh-CN" dirty="0"/>
          </a:p>
          <a:p>
            <a:pPr lvl="2"/>
            <a:r>
              <a:rPr lang="zh-CN" altLang="en-US" dirty="0"/>
              <a:t>判断答案的质量</a:t>
            </a:r>
            <a:r>
              <a:rPr lang="en-US" altLang="zh-CN" dirty="0"/>
              <a:t>.</a:t>
            </a:r>
            <a:r>
              <a:rPr lang="zh-CN" altLang="en-US" dirty="0"/>
              <a:t>研究怎么从问题的众多答案中选择一个最好的答案</a:t>
            </a:r>
            <a:r>
              <a:rPr lang="en-US" altLang="zh-CN" dirty="0"/>
              <a:t>.</a:t>
            </a:r>
          </a:p>
          <a:p>
            <a:endParaRPr lang="zh-CN" altLang="en-US" dirty="0"/>
          </a:p>
        </p:txBody>
      </p:sp>
    </p:spTree>
    <p:extLst>
      <p:ext uri="{BB962C8B-B14F-4D97-AF65-F5344CB8AC3E}">
        <p14:creationId xmlns:p14="http://schemas.microsoft.com/office/powerpoint/2010/main" val="5480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20D9194-21F6-442E-84FF-73934DCA53C9}"/>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16BEF9C9-9EAB-4638-A156-9EF5C9CC0617}"/>
              </a:ext>
            </a:extLst>
          </p:cNvPr>
          <p:cNvSpPr>
            <a:spLocks noGrp="1"/>
          </p:cNvSpPr>
          <p:nvPr>
            <p:ph idx="1"/>
          </p:nvPr>
        </p:nvSpPr>
        <p:spPr/>
        <p:txBody>
          <a:bodyPr>
            <a:normAutofit lnSpcReduction="10000"/>
          </a:bodyPr>
          <a:lstStyle/>
          <a:p>
            <a:pPr lvl="1"/>
            <a:r>
              <a:rPr lang="zh-CN" altLang="en-US" dirty="0"/>
              <a:t>抽取式</a:t>
            </a:r>
            <a:r>
              <a:rPr lang="en-US" altLang="zh-CN" dirty="0"/>
              <a:t>QA</a:t>
            </a:r>
          </a:p>
          <a:p>
            <a:pPr lvl="2"/>
            <a:r>
              <a:rPr lang="zh-CN" altLang="en-US" dirty="0"/>
              <a:t>让用户输入若干篇非结构化文本及若干个问题，机器自动在阅读理解的基础上，在文本中自动寻找答案来回答用户的问题。</a:t>
            </a:r>
            <a:endParaRPr lang="en-US" altLang="zh-CN" dirty="0"/>
          </a:p>
          <a:p>
            <a:pPr lvl="2"/>
            <a:r>
              <a:rPr lang="zh-CN" altLang="en-US" dirty="0"/>
              <a:t>抽取式 </a:t>
            </a:r>
            <a:r>
              <a:rPr lang="en-US" altLang="zh-CN" dirty="0"/>
              <a:t>QA </a:t>
            </a:r>
            <a:r>
              <a:rPr lang="zh-CN" altLang="en-US" dirty="0"/>
              <a:t>的某个问题的答案肯定出现在某篇文章中。</a:t>
            </a:r>
            <a:endParaRPr lang="en-US" altLang="zh-CN" dirty="0"/>
          </a:p>
          <a:p>
            <a:pPr lvl="2"/>
            <a:r>
              <a:rPr lang="zh-CN" altLang="en-US" dirty="0"/>
              <a:t>抽取式 </a:t>
            </a:r>
            <a:r>
              <a:rPr lang="en-US" altLang="zh-CN" dirty="0"/>
              <a:t>QA </a:t>
            </a:r>
            <a:r>
              <a:rPr lang="zh-CN" altLang="en-US" dirty="0"/>
              <a:t>的经典数据集是 </a:t>
            </a:r>
            <a:r>
              <a:rPr lang="en-US" altLang="zh-CN" dirty="0" err="1"/>
              <a:t>SQuAD</a:t>
            </a:r>
            <a:r>
              <a:rPr lang="zh-CN" altLang="en-US" dirty="0"/>
              <a:t>。</a:t>
            </a:r>
            <a:endParaRPr lang="en-US" altLang="zh-CN" dirty="0"/>
          </a:p>
          <a:p>
            <a:pPr lvl="3"/>
            <a:r>
              <a:rPr lang="zh-CN" altLang="en-US" dirty="0"/>
              <a:t>斯坦福问答数据集</a:t>
            </a:r>
            <a:endParaRPr lang="en-US" altLang="zh-CN" dirty="0"/>
          </a:p>
          <a:p>
            <a:pPr lvl="3"/>
            <a:r>
              <a:rPr lang="zh-CN" altLang="en-US" dirty="0"/>
              <a:t>由众包人员基于一系列维基百科文章的提问和对应的答案构成，其中每个问题的答案是相关文章中的文本片段或区间。</a:t>
            </a:r>
            <a:endParaRPr lang="en-US" altLang="zh-CN" dirty="0"/>
          </a:p>
          <a:p>
            <a:pPr lvl="3"/>
            <a:r>
              <a:rPr lang="en-US" altLang="zh-CN" dirty="0" err="1"/>
              <a:t>SQuAD</a:t>
            </a:r>
            <a:r>
              <a:rPr lang="en-US" altLang="zh-CN" dirty="0"/>
              <a:t> </a:t>
            </a:r>
            <a:r>
              <a:rPr lang="zh-CN" altLang="en-US" dirty="0"/>
              <a:t>一共有 </a:t>
            </a:r>
            <a:r>
              <a:rPr lang="en-US" altLang="zh-CN" dirty="0"/>
              <a:t>107,785 </a:t>
            </a:r>
            <a:r>
              <a:rPr lang="zh-CN" altLang="en-US" dirty="0"/>
              <a:t>个问题，以及配套的 </a:t>
            </a:r>
            <a:r>
              <a:rPr lang="en-US" altLang="zh-CN" dirty="0"/>
              <a:t>536 </a:t>
            </a:r>
            <a:r>
              <a:rPr lang="zh-CN" altLang="en-US" dirty="0"/>
              <a:t>篇文章。</a:t>
            </a:r>
            <a:endParaRPr lang="en-US" altLang="zh-CN" dirty="0"/>
          </a:p>
          <a:p>
            <a:endParaRPr lang="zh-CN" altLang="en-US" dirty="0"/>
          </a:p>
        </p:txBody>
      </p:sp>
    </p:spTree>
    <p:extLst>
      <p:ext uri="{BB962C8B-B14F-4D97-AF65-F5344CB8AC3E}">
        <p14:creationId xmlns:p14="http://schemas.microsoft.com/office/powerpoint/2010/main" val="4050541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AE65829-C8C5-453F-9F7D-23A79EF234E9}"/>
              </a:ext>
            </a:extLst>
          </p:cNvPr>
          <p:cNvSpPr>
            <a:spLocks noGrp="1"/>
          </p:cNvSpPr>
          <p:nvPr>
            <p:ph type="title"/>
          </p:nvPr>
        </p:nvSpPr>
        <p:spPr/>
        <p:txBody>
          <a:bodyPr/>
          <a:lstStyle/>
          <a:p>
            <a:r>
              <a:rPr lang="zh-CN" altLang="en-US" dirty="0"/>
              <a:t>数据搜索</a:t>
            </a:r>
          </a:p>
        </p:txBody>
      </p:sp>
      <p:sp>
        <p:nvSpPr>
          <p:cNvPr id="4" name="内容占位符 3">
            <a:extLst>
              <a:ext uri="{FF2B5EF4-FFF2-40B4-BE49-F238E27FC236}">
                <a16:creationId xmlns:a16="http://schemas.microsoft.com/office/drawing/2014/main" id="{64D16D66-7108-40D9-AE06-1061E97B6E2D}"/>
              </a:ext>
            </a:extLst>
          </p:cNvPr>
          <p:cNvSpPr>
            <a:spLocks noGrp="1"/>
          </p:cNvSpPr>
          <p:nvPr>
            <p:ph idx="1"/>
          </p:nvPr>
        </p:nvSpPr>
        <p:spPr/>
        <p:txBody>
          <a:bodyPr>
            <a:normAutofit/>
          </a:bodyPr>
          <a:lstStyle/>
          <a:p>
            <a:r>
              <a:rPr lang="zh-CN" altLang="en-US" b="1" dirty="0"/>
              <a:t>搜索非结构化数据 </a:t>
            </a:r>
            <a:endParaRPr lang="en-US" altLang="zh-CN" b="1" dirty="0"/>
          </a:p>
          <a:p>
            <a:pPr lvl="1"/>
            <a:r>
              <a:rPr lang="zh-CN" altLang="en-US" b="1" dirty="0"/>
              <a:t>全文数据的搜索</a:t>
            </a:r>
            <a:endParaRPr lang="en-US" altLang="zh-CN" dirty="0"/>
          </a:p>
          <a:p>
            <a:pPr lvl="2"/>
            <a:r>
              <a:rPr lang="zh-CN" altLang="en-US" dirty="0"/>
              <a:t>利用</a:t>
            </a:r>
            <a:r>
              <a:rPr lang="en-US" altLang="zh-CN" dirty="0"/>
              <a:t>windows</a:t>
            </a:r>
            <a:r>
              <a:rPr lang="zh-CN" altLang="en-US" dirty="0"/>
              <a:t>的搜索也可以搜索文件内容，</a:t>
            </a:r>
            <a:endParaRPr lang="en-US" altLang="zh-CN" dirty="0"/>
          </a:p>
          <a:p>
            <a:pPr lvl="2"/>
            <a:r>
              <a:rPr lang="en-US" altLang="zh-CN" dirty="0"/>
              <a:t>Linux</a:t>
            </a:r>
            <a:r>
              <a:rPr lang="zh-CN" altLang="en-US" dirty="0"/>
              <a:t>下的</a:t>
            </a:r>
            <a:r>
              <a:rPr lang="en-US" altLang="zh-CN" dirty="0"/>
              <a:t>grep</a:t>
            </a:r>
            <a:r>
              <a:rPr lang="zh-CN" altLang="en-US" dirty="0"/>
              <a:t>命令，</a:t>
            </a:r>
            <a:endParaRPr lang="en-US" altLang="zh-CN" dirty="0"/>
          </a:p>
          <a:p>
            <a:pPr lvl="1"/>
            <a:r>
              <a:rPr lang="en-US" altLang="zh-CN" dirty="0"/>
              <a:t>Google</a:t>
            </a:r>
            <a:r>
              <a:rPr lang="zh-CN" altLang="en-US" dirty="0"/>
              <a:t>和百度可以搜索大量内容数据</a:t>
            </a:r>
          </a:p>
        </p:txBody>
      </p:sp>
    </p:spTree>
    <p:extLst>
      <p:ext uri="{BB962C8B-B14F-4D97-AF65-F5344CB8AC3E}">
        <p14:creationId xmlns:p14="http://schemas.microsoft.com/office/powerpoint/2010/main" val="40441631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问答系统种类</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1. </a:t>
            </a:r>
            <a:r>
              <a:rPr lang="zh-CN" altLang="en-US" dirty="0"/>
              <a:t>根据问题所属的知识领域来分类：</a:t>
            </a:r>
            <a:endParaRPr lang="en-US" altLang="zh-CN" dirty="0"/>
          </a:p>
          <a:p>
            <a:pPr lvl="1"/>
            <a:r>
              <a:rPr lang="zh-CN" altLang="en-US" dirty="0"/>
              <a:t>开放域闲聊性。        举例：微软小冰</a:t>
            </a:r>
            <a:endParaRPr lang="en-US" altLang="zh-CN" dirty="0"/>
          </a:p>
          <a:p>
            <a:pPr lvl="1"/>
            <a:r>
              <a:rPr lang="zh-CN" altLang="en-US" dirty="0"/>
              <a:t>面向</a:t>
            </a:r>
            <a:r>
              <a:rPr lang="en-US" altLang="zh-CN" dirty="0"/>
              <a:t>FAQ</a:t>
            </a:r>
            <a:r>
              <a:rPr lang="zh-CN" altLang="en-US" dirty="0"/>
              <a:t>和任务型      举例：京东</a:t>
            </a:r>
            <a:r>
              <a:rPr lang="en-US" altLang="zh-CN" dirty="0"/>
              <a:t>JIMI</a:t>
            </a:r>
            <a:r>
              <a:rPr lang="zh-CN" altLang="en-US" dirty="0"/>
              <a:t>、苹果</a:t>
            </a:r>
            <a:r>
              <a:rPr lang="en-US" altLang="zh-CN" dirty="0" err="1"/>
              <a:t>Siri</a:t>
            </a:r>
            <a:endParaRPr lang="en-US" altLang="zh-CN" dirty="0"/>
          </a:p>
          <a:p>
            <a:pPr lvl="1"/>
            <a:r>
              <a:rPr lang="zh-CN" altLang="en-US" dirty="0"/>
              <a:t>限定域知识型。         举例：左手医生（问答模型、信息检索）</a:t>
            </a:r>
          </a:p>
          <a:p>
            <a:r>
              <a:rPr lang="en-US" altLang="zh-CN" dirty="0"/>
              <a:t>2.</a:t>
            </a:r>
            <a:r>
              <a:rPr lang="zh-CN" altLang="en-US" dirty="0"/>
              <a:t>根据答案生成阶段的技术分类：</a:t>
            </a:r>
          </a:p>
          <a:p>
            <a:pPr lvl="1"/>
            <a:r>
              <a:rPr lang="zh-CN" altLang="en-US" dirty="0"/>
              <a:t>检索式                    </a:t>
            </a:r>
            <a:endParaRPr lang="en-US" altLang="zh-CN" dirty="0"/>
          </a:p>
          <a:p>
            <a:pPr lvl="1"/>
            <a:r>
              <a:rPr lang="zh-CN" altLang="en-US" dirty="0"/>
              <a:t>生成式</a:t>
            </a:r>
          </a:p>
          <a:p>
            <a:r>
              <a:rPr lang="en-US" altLang="zh-CN" dirty="0"/>
              <a:t>3.</a:t>
            </a:r>
            <a:r>
              <a:rPr lang="zh-CN" altLang="en-US" dirty="0"/>
              <a:t>依据答案来源分类：</a:t>
            </a:r>
          </a:p>
          <a:p>
            <a:pPr lvl="1"/>
            <a:r>
              <a:rPr lang="zh-CN" altLang="en-US" dirty="0"/>
              <a:t>用户协同</a:t>
            </a:r>
            <a:endParaRPr lang="en-US" altLang="zh-CN" dirty="0"/>
          </a:p>
          <a:p>
            <a:pPr lvl="2"/>
            <a:r>
              <a:rPr lang="zh-CN" altLang="en-US" dirty="0"/>
              <a:t>百度知道、</a:t>
            </a:r>
            <a:r>
              <a:rPr lang="zh-CN" altLang="en-US" dirty="0">
                <a:hlinkClick r:id="rId2"/>
              </a:rPr>
              <a:t>新浪爱问</a:t>
            </a:r>
            <a:r>
              <a:rPr lang="zh-CN" altLang="en-US" dirty="0"/>
              <a:t>、</a:t>
            </a:r>
            <a:r>
              <a:rPr lang="zh-CN" altLang="en-US" dirty="0">
                <a:hlinkClick r:id="rId3"/>
              </a:rPr>
              <a:t>天涯问答</a:t>
            </a:r>
            <a:r>
              <a:rPr lang="zh-CN" altLang="en-US" dirty="0"/>
              <a:t>、雅虎知识堂、果壳、</a:t>
            </a:r>
            <a:r>
              <a:rPr lang="zh-CN" altLang="en-US" dirty="0">
                <a:hlinkClick r:id="rId4"/>
              </a:rPr>
              <a:t>知乎</a:t>
            </a:r>
            <a:r>
              <a:rPr lang="zh-CN" altLang="en-US" dirty="0"/>
              <a:t>网</a:t>
            </a:r>
            <a:endParaRPr lang="en-US" altLang="zh-CN" dirty="0"/>
          </a:p>
          <a:p>
            <a:pPr lvl="1"/>
            <a:r>
              <a:rPr lang="zh-CN" altLang="en-US" dirty="0"/>
              <a:t>基于信息检索的问答系统</a:t>
            </a:r>
            <a:endParaRPr lang="en-US" altLang="zh-CN" dirty="0"/>
          </a:p>
          <a:p>
            <a:pPr lvl="1"/>
            <a:r>
              <a:rPr lang="zh-CN" altLang="en-US" dirty="0"/>
              <a:t>基于知识图谱的问答系统</a:t>
            </a:r>
            <a:endParaRPr lang="en-US" altLang="zh-CN" dirty="0"/>
          </a:p>
          <a:p>
            <a:pPr lvl="1"/>
            <a:r>
              <a:rPr lang="zh-CN" altLang="en-US" dirty="0"/>
              <a:t>基于问答对的问答系统</a:t>
            </a:r>
            <a:endParaRPr lang="en-US" altLang="zh-CN" dirty="0"/>
          </a:p>
          <a:p>
            <a:pPr lvl="1"/>
            <a:r>
              <a:rPr lang="zh-CN" altLang="en-US" dirty="0"/>
              <a:t>机器阅读理解的问答系统</a:t>
            </a:r>
            <a:endParaRPr lang="en-US" altLang="zh-CN" dirty="0"/>
          </a:p>
          <a:p>
            <a:endParaRPr lang="zh-CN" altLang="en-US" dirty="0"/>
          </a:p>
        </p:txBody>
      </p:sp>
    </p:spTree>
    <p:extLst>
      <p:ext uri="{BB962C8B-B14F-4D97-AF65-F5344CB8AC3E}">
        <p14:creationId xmlns:p14="http://schemas.microsoft.com/office/powerpoint/2010/main" val="20005320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srcRect/>
          <a:stretch>
            <a:fillRect/>
          </a:stretch>
        </p:blipFill>
        <p:spPr bwMode="auto">
          <a:xfrm>
            <a:off x="457200" y="1658524"/>
            <a:ext cx="8229600" cy="440931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1792</TotalTime>
  <Words>4471</Words>
  <Application>Microsoft Office PowerPoint</Application>
  <PresentationFormat>全屏显示(4:3)</PresentationFormat>
  <Paragraphs>566</Paragraphs>
  <Slides>91</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91</vt:i4>
      </vt:variant>
    </vt:vector>
  </HeadingPairs>
  <TitlesOfParts>
    <vt:vector size="101" baseType="lpstr">
      <vt:lpstr>-apple-system</vt:lpstr>
      <vt:lpstr>Helvetica Neue</vt:lpstr>
      <vt:lpstr>Arial</vt:lpstr>
      <vt:lpstr>Calibri</vt:lpstr>
      <vt:lpstr>Comic Sans MS</vt:lpstr>
      <vt:lpstr>Consolas</vt:lpstr>
      <vt:lpstr>Lucida Sans</vt:lpstr>
      <vt:lpstr>Times New Roman</vt:lpstr>
      <vt:lpstr>Wingdings</vt:lpstr>
      <vt:lpstr>Office 主题</vt:lpstr>
      <vt:lpstr>第1讲 信息检索</vt:lpstr>
      <vt:lpstr>目录</vt:lpstr>
      <vt:lpstr>一、信息检索</vt:lpstr>
      <vt:lpstr>数据种类</vt:lpstr>
      <vt:lpstr>Unstructured (text) vs. structured (database) data in the mid-nineties</vt:lpstr>
      <vt:lpstr>Unstructured (text) vs. structured (database) data today</vt:lpstr>
      <vt:lpstr>数据搜索</vt:lpstr>
      <vt:lpstr>IR vs. databases: Structured vs unstructured data</vt:lpstr>
      <vt:lpstr>数据搜索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二、信息检索的本质</vt:lpstr>
      <vt:lpstr>PowerPoint 演示文稿</vt:lpstr>
      <vt:lpstr>相关度与相似度</vt:lpstr>
      <vt:lpstr>PowerPoint 演示文稿</vt:lpstr>
      <vt:lpstr>PowerPoint 演示文稿</vt:lpstr>
      <vt:lpstr>PowerPoint 演示文稿</vt:lpstr>
      <vt:lpstr>PowerPoint 演示文稿</vt:lpstr>
      <vt:lpstr>文档(Document)</vt:lpstr>
      <vt:lpstr>查询(Query)</vt:lpstr>
      <vt:lpstr>PowerPoint 演示文稿</vt:lpstr>
      <vt:lpstr>The classic search model</vt:lpstr>
      <vt:lpstr>PowerPoint 演示文稿</vt:lpstr>
      <vt:lpstr>PowerPoint 演示文稿</vt:lpstr>
      <vt:lpstr>相关度</vt:lpstr>
      <vt:lpstr>PowerPoint 演示文稿</vt:lpstr>
      <vt:lpstr>PowerPoint 演示文稿</vt:lpstr>
      <vt:lpstr>信息检索基本技术</vt:lpstr>
      <vt:lpstr>How good are the retrieved docs?</vt:lpstr>
      <vt:lpstr>三、搜索引擎</vt:lpstr>
      <vt:lpstr>PowerPoint 演示文稿</vt:lpstr>
      <vt:lpstr>搜索引擎工作原理 </vt:lpstr>
      <vt:lpstr>PowerPoint 演示文稿</vt:lpstr>
      <vt:lpstr>信息检索主要技术</vt:lpstr>
      <vt:lpstr>搜索引擎主要技术</vt:lpstr>
      <vt:lpstr>PowerPoint 演示文稿</vt:lpstr>
      <vt:lpstr>搜索引擎用户</vt:lpstr>
      <vt:lpstr>PowerPoint 演示文稿</vt:lpstr>
      <vt:lpstr>搜索引擎评价</vt:lpstr>
      <vt:lpstr>PowerPoint 演示文稿</vt:lpstr>
      <vt:lpstr>PowerPoint 演示文稿</vt:lpstr>
      <vt:lpstr>duckduckgo</vt:lpstr>
      <vt:lpstr>PowerPoint 演示文稿</vt:lpstr>
      <vt:lpstr>四、信息检索技术的应用</vt:lpstr>
      <vt:lpstr>4.1  面向领域的搜索引擎</vt:lpstr>
      <vt:lpstr>Information Retrieval</vt:lpstr>
      <vt:lpstr>PowerPoint 演示文稿</vt:lpstr>
      <vt:lpstr>4.2  多媒体的检索技术</vt:lpstr>
      <vt:lpstr>PowerPoint 演示文稿</vt:lpstr>
      <vt:lpstr>4.3  多模态检索</vt:lpstr>
      <vt:lpstr>多模态检索 multi-modal IR</vt:lpstr>
      <vt:lpstr>PowerPoint 演示文稿</vt:lpstr>
      <vt:lpstr>PowerPoint 演示文稿</vt:lpstr>
      <vt:lpstr>4.4: 移动搜索-Mobile Search</vt:lpstr>
      <vt:lpstr>4.5  对社会媒体信息检索</vt:lpstr>
      <vt:lpstr>现实世界和虚拟世界</vt:lpstr>
      <vt:lpstr>如何利用虚拟世界研究现实世界</vt:lpstr>
      <vt:lpstr>PowerPoint 演示文稿</vt:lpstr>
      <vt:lpstr>4.6  行为分析、舆情监控</vt:lpstr>
      <vt:lpstr>4.7  个性化信息检索</vt:lpstr>
      <vt:lpstr>改善 query  understanding</vt:lpstr>
      <vt:lpstr>PowerPoint 演示文稿</vt:lpstr>
      <vt:lpstr>PowerPoint 演示文稿</vt:lpstr>
      <vt:lpstr>PowerPoint 演示文稿</vt:lpstr>
      <vt:lpstr>4.8 自动问答(Question-Answer)</vt:lpstr>
      <vt:lpstr>PowerPoint 演示文稿</vt:lpstr>
      <vt:lpstr>问答系统种类</vt:lpstr>
      <vt:lpstr>PowerPoint 演示文稿</vt:lpstr>
      <vt:lpstr>PowerPoint 演示文稿</vt:lpstr>
      <vt:lpstr>问答系统种类</vt:lpstr>
      <vt:lpstr>PowerPoint 演示文稿</vt:lpstr>
      <vt:lpstr>PowerPoint 演示文稿</vt:lpstr>
      <vt:lpstr> 基于知识图谱问答系统（KB-QA）</vt:lpstr>
      <vt:lpstr>知识图谱应用自动推理</vt:lpstr>
      <vt:lpstr>知识库问答的主流方法</vt:lpstr>
      <vt:lpstr>比较基于符号和向量的方法</vt:lpstr>
      <vt:lpstr>知识的表示学习-Represent Learning</vt:lpstr>
      <vt:lpstr>常用数据集</vt:lpstr>
      <vt:lpstr>KB-QA 特点</vt:lpstr>
      <vt:lpstr>问答系统种类</vt:lpstr>
      <vt:lpstr>The classic search model</vt:lpstr>
      <vt:lpstr>PowerPoint 演示文稿</vt:lpstr>
      <vt:lpstr>PowerPoint 演示文稿</vt:lpstr>
      <vt:lpstr>问答系统种类</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第1讲 搜索引擎介绍</dc:title>
  <dc:creator>lianli</dc:creator>
  <cp:lastModifiedBy>贾 星宇</cp:lastModifiedBy>
  <cp:revision>125</cp:revision>
  <dcterms:created xsi:type="dcterms:W3CDTF">2018-07-10T05:46:44Z</dcterms:created>
  <dcterms:modified xsi:type="dcterms:W3CDTF">2023-02-13T02:54:21Z</dcterms:modified>
</cp:coreProperties>
</file>